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5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</p:sldIdLst>
  <p:sldSz cy="5143500" cx="9144000"/>
  <p:notesSz cx="6858000" cy="9144000"/>
  <p:embeddedFontLst>
    <p:embeddedFont>
      <p:font typeface="Roboto Slab"/>
      <p:regular r:id="rId42"/>
      <p:bold r:id="rId43"/>
    </p:embeddedFont>
    <p:embeddedFont>
      <p:font typeface="IBM Plex Sans"/>
      <p:regular r:id="rId44"/>
      <p:bold r:id="rId45"/>
      <p:italic r:id="rId46"/>
      <p:boldItalic r:id="rId47"/>
    </p:embeddedFont>
    <p:embeddedFont>
      <p:font typeface="Roboto"/>
      <p:regular r:id="rId48"/>
      <p:bold r:id="rId49"/>
      <p:italic r:id="rId50"/>
      <p:boldItalic r:id="rId51"/>
    </p:embeddedFont>
    <p:embeddedFont>
      <p:font typeface="Bebas Neue"/>
      <p:regular r:id="rId52"/>
    </p:embeddedFont>
    <p:embeddedFont>
      <p:font typeface="PT Sans"/>
      <p:regular r:id="rId53"/>
      <p:bold r:id="rId54"/>
      <p:italic r:id="rId55"/>
      <p:boldItalic r:id="rId5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font" Target="fonts/RobotoSlab-regular.fntdata"/><Relationship Id="rId41" Type="http://schemas.openxmlformats.org/officeDocument/2006/relationships/slide" Target="slides/slide36.xml"/><Relationship Id="rId44" Type="http://schemas.openxmlformats.org/officeDocument/2006/relationships/font" Target="fonts/IBMPlexSans-regular.fntdata"/><Relationship Id="rId43" Type="http://schemas.openxmlformats.org/officeDocument/2006/relationships/font" Target="fonts/RobotoSlab-bold.fntdata"/><Relationship Id="rId46" Type="http://schemas.openxmlformats.org/officeDocument/2006/relationships/font" Target="fonts/IBMPlexSans-italic.fntdata"/><Relationship Id="rId45" Type="http://schemas.openxmlformats.org/officeDocument/2006/relationships/font" Target="fonts/IBMPlexSans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Roboto-regular.fntdata"/><Relationship Id="rId47" Type="http://schemas.openxmlformats.org/officeDocument/2006/relationships/font" Target="fonts/IBMPlexSans-boldItalic.fntdata"/><Relationship Id="rId49" Type="http://schemas.openxmlformats.org/officeDocument/2006/relationships/font" Target="fonts/Roboto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Roboto-boldItalic.fntdata"/><Relationship Id="rId50" Type="http://schemas.openxmlformats.org/officeDocument/2006/relationships/font" Target="fonts/Roboto-italic.fntdata"/><Relationship Id="rId53" Type="http://schemas.openxmlformats.org/officeDocument/2006/relationships/font" Target="fonts/PTSans-regular.fntdata"/><Relationship Id="rId52" Type="http://schemas.openxmlformats.org/officeDocument/2006/relationships/font" Target="fonts/BebasNeue-regular.fntdata"/><Relationship Id="rId11" Type="http://schemas.openxmlformats.org/officeDocument/2006/relationships/slide" Target="slides/slide6.xml"/><Relationship Id="rId55" Type="http://schemas.openxmlformats.org/officeDocument/2006/relationships/font" Target="fonts/PTSans-italic.fntdata"/><Relationship Id="rId10" Type="http://schemas.openxmlformats.org/officeDocument/2006/relationships/slide" Target="slides/slide5.xml"/><Relationship Id="rId54" Type="http://schemas.openxmlformats.org/officeDocument/2006/relationships/font" Target="fonts/PTSans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56" Type="http://schemas.openxmlformats.org/officeDocument/2006/relationships/font" Target="fonts/PTSans-bold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217231480ab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217231480ab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22f8496dd62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22f8496dd62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22f8496dd62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22f8496dd62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22f8496dd62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22f8496dd62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22f8496dd62_0_2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22f8496dd62_0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117b871a42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117b871a42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d123962f5a_1_276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1d123962f5a_1_276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22f8496dd62_4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22f8496dd62_4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54dda1946d_6_3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54dda1946d_6_3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22f8496dd62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22f8496dd62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22f8496dd62_4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22f8496dd62_4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17231480ab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217231480ab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22f8496dd62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22f8496dd62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133f6155f6d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133f6155f6d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22f8496dd62_4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22f8496dd62_4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22f8496dd62_4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22f8496dd62_4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22f8496dd62_1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Google Shape;520;g22f8496dd62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79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  <a:buFont typeface="IBM Plex Sans"/>
              <a:buChar char="●"/>
            </a:pPr>
            <a:r>
              <a:rPr lang="en" sz="12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Generates batches of tensor image data with real-time data augmentation.</a:t>
            </a:r>
            <a:endParaRPr sz="12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79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  <a:buFont typeface="IBM Plex Sans"/>
              <a:buChar char="●"/>
            </a:pPr>
            <a:r>
              <a:rPr lang="en" sz="12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Thus CNN sees new set of images with different variation at each epoch.</a:t>
            </a:r>
            <a:endParaRPr sz="12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79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  <a:buFont typeface="IBM Plex Sans"/>
              <a:buChar char="●"/>
            </a:pPr>
            <a:r>
              <a:rPr lang="en" sz="12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One of the useful methods to prevent the model from Overfitting.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22f8496dd62_1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Google Shape;527;g22f8496dd62_1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52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Char char="●"/>
            </a:pPr>
            <a:r>
              <a:rPr lang="en" sz="1050">
                <a:solidFill>
                  <a:schemeClr val="dk1"/>
                </a:solidFill>
              </a:rPr>
              <a:t>Dropout Layers are added to randomly turn off some neurons while training to prevent from overfitting.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22f8496dd62_1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22f8496dd62_1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22f8496dd62_4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22f8496dd62_4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22f8496dd62_4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Google Shape;555;g22f8496dd62_4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22f8496dd62_1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" name="Google Shape;567;g22f8496dd62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2161ca7da69_2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2161ca7da69_2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230dff40931_1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Google Shape;577;g230dff40931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22f8496dd62_4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" name="Google Shape;585;g22f8496dd62_4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22f8496dd62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g22f8496dd62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22f8496dd62_0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1" name="Google Shape;601;g22f8496dd62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22f8496dd62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3" name="Google Shape;613;g22f8496dd62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1340135a080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2" name="Google Shape;622;g1340135a080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g22f8496dd62_4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1" name="Google Shape;631;g22f8496dd62_4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33f6155f6d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133f6155f6d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1dd46dd1d67_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1dd46dd1d67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https://www.cancer.org/content/dam/cancer-org/research/cancer-facts-and-statistics/annual-cancer-facts-and-figures/2023/2023-cancer-facts-and-figures.pdf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22f8496dd62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22f8496dd62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https://www.hkbcf.org/en/breast_cancer/main/100/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22f8496dd62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22f8496dd62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https://www.hkbcf.org/en/breast_cancer/main/100/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2161ca7da69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2161ca7da69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230dff40931_1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230dff40931_1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bit.ly/3A1uf1Q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6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713225" y="740375"/>
            <a:ext cx="5958900" cy="214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b="0" sz="5000"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713225" y="2922176"/>
            <a:ext cx="4528800" cy="4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" name="Google Shape;11;p2"/>
          <p:cNvSpPr/>
          <p:nvPr/>
        </p:nvSpPr>
        <p:spPr>
          <a:xfrm flipH="1" rot="10800000">
            <a:off x="0" y="4319675"/>
            <a:ext cx="9144000" cy="287100"/>
          </a:xfrm>
          <a:prstGeom prst="rect">
            <a:avLst/>
          </a:prstGeom>
          <a:solidFill>
            <a:srgbClr val="D0E7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 flipH="1" rot="10800000">
            <a:off x="0" y="4604475"/>
            <a:ext cx="9144000" cy="555600"/>
          </a:xfrm>
          <a:prstGeom prst="rect">
            <a:avLst/>
          </a:prstGeom>
          <a:solidFill>
            <a:srgbClr val="B2D6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" name="Google Shape;13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-5400003">
            <a:off x="7435183" y="207109"/>
            <a:ext cx="970183" cy="10197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hasCustomPrompt="1" type="title"/>
          </p:nvPr>
        </p:nvSpPr>
        <p:spPr>
          <a:xfrm>
            <a:off x="2709325" y="1060263"/>
            <a:ext cx="5721600" cy="158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9600"/>
              <a:buNone/>
              <a:defRPr b="1"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56" name="Google Shape;56;p11"/>
          <p:cNvSpPr txBox="1"/>
          <p:nvPr>
            <p:ph idx="1" type="subTitle"/>
          </p:nvPr>
        </p:nvSpPr>
        <p:spPr>
          <a:xfrm>
            <a:off x="2709325" y="2759688"/>
            <a:ext cx="5721600" cy="4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57" name="Google Shape;57;p11"/>
          <p:cNvSpPr/>
          <p:nvPr/>
        </p:nvSpPr>
        <p:spPr>
          <a:xfrm flipH="1" rot="10800000">
            <a:off x="0" y="4319675"/>
            <a:ext cx="9144000" cy="287100"/>
          </a:xfrm>
          <a:prstGeom prst="rect">
            <a:avLst/>
          </a:prstGeom>
          <a:solidFill>
            <a:srgbClr val="D0E7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11"/>
          <p:cNvSpPr/>
          <p:nvPr/>
        </p:nvSpPr>
        <p:spPr>
          <a:xfrm flipH="1" rot="10800000">
            <a:off x="0" y="4604475"/>
            <a:ext cx="9144000" cy="555600"/>
          </a:xfrm>
          <a:prstGeom prst="rect">
            <a:avLst/>
          </a:prstGeom>
          <a:solidFill>
            <a:srgbClr val="B2D6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62" name="Google Shape;62;p13"/>
          <p:cNvSpPr txBox="1"/>
          <p:nvPr>
            <p:ph idx="1" type="subTitle"/>
          </p:nvPr>
        </p:nvSpPr>
        <p:spPr>
          <a:xfrm>
            <a:off x="1622449" y="1801113"/>
            <a:ext cx="2305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3"/>
          <p:cNvSpPr txBox="1"/>
          <p:nvPr>
            <p:ph hasCustomPrompt="1" idx="2" type="title"/>
          </p:nvPr>
        </p:nvSpPr>
        <p:spPr>
          <a:xfrm>
            <a:off x="713225" y="1420125"/>
            <a:ext cx="901200" cy="6771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1"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4" name="Google Shape;64;p13"/>
          <p:cNvSpPr txBox="1"/>
          <p:nvPr>
            <p:ph idx="3" type="subTitle"/>
          </p:nvPr>
        </p:nvSpPr>
        <p:spPr>
          <a:xfrm>
            <a:off x="1622450" y="1420113"/>
            <a:ext cx="23055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65" name="Google Shape;65;p13"/>
          <p:cNvSpPr txBox="1"/>
          <p:nvPr>
            <p:ph idx="4" type="subTitle"/>
          </p:nvPr>
        </p:nvSpPr>
        <p:spPr>
          <a:xfrm>
            <a:off x="1622449" y="2829263"/>
            <a:ext cx="2305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3"/>
          <p:cNvSpPr txBox="1"/>
          <p:nvPr>
            <p:ph hasCustomPrompt="1" idx="5" type="title"/>
          </p:nvPr>
        </p:nvSpPr>
        <p:spPr>
          <a:xfrm>
            <a:off x="713225" y="2448275"/>
            <a:ext cx="901200" cy="6771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1"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7" name="Google Shape;67;p13"/>
          <p:cNvSpPr txBox="1"/>
          <p:nvPr>
            <p:ph idx="6" type="subTitle"/>
          </p:nvPr>
        </p:nvSpPr>
        <p:spPr>
          <a:xfrm>
            <a:off x="1622450" y="2448263"/>
            <a:ext cx="23055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68" name="Google Shape;68;p13"/>
          <p:cNvSpPr txBox="1"/>
          <p:nvPr>
            <p:ph idx="7" type="subTitle"/>
          </p:nvPr>
        </p:nvSpPr>
        <p:spPr>
          <a:xfrm>
            <a:off x="1622449" y="3857413"/>
            <a:ext cx="2305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13"/>
          <p:cNvSpPr txBox="1"/>
          <p:nvPr>
            <p:ph hasCustomPrompt="1" idx="8" type="title"/>
          </p:nvPr>
        </p:nvSpPr>
        <p:spPr>
          <a:xfrm>
            <a:off x="713225" y="3476425"/>
            <a:ext cx="901200" cy="6771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1"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0" name="Google Shape;70;p13"/>
          <p:cNvSpPr txBox="1"/>
          <p:nvPr>
            <p:ph idx="9" type="subTitle"/>
          </p:nvPr>
        </p:nvSpPr>
        <p:spPr>
          <a:xfrm>
            <a:off x="1622450" y="3476413"/>
            <a:ext cx="23055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1" name="Google Shape;71;p13"/>
          <p:cNvSpPr txBox="1"/>
          <p:nvPr>
            <p:ph idx="13" type="subTitle"/>
          </p:nvPr>
        </p:nvSpPr>
        <p:spPr>
          <a:xfrm>
            <a:off x="5373024" y="1801113"/>
            <a:ext cx="2305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3"/>
          <p:cNvSpPr txBox="1"/>
          <p:nvPr>
            <p:ph hasCustomPrompt="1" idx="14" type="title"/>
          </p:nvPr>
        </p:nvSpPr>
        <p:spPr>
          <a:xfrm>
            <a:off x="4463800" y="1420125"/>
            <a:ext cx="901200" cy="6771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1"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3" name="Google Shape;73;p13"/>
          <p:cNvSpPr txBox="1"/>
          <p:nvPr>
            <p:ph idx="15" type="subTitle"/>
          </p:nvPr>
        </p:nvSpPr>
        <p:spPr>
          <a:xfrm>
            <a:off x="5373025" y="1420113"/>
            <a:ext cx="23055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4" name="Google Shape;74;p13"/>
          <p:cNvSpPr txBox="1"/>
          <p:nvPr>
            <p:ph idx="16" type="subTitle"/>
          </p:nvPr>
        </p:nvSpPr>
        <p:spPr>
          <a:xfrm>
            <a:off x="5373024" y="2829263"/>
            <a:ext cx="2305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13"/>
          <p:cNvSpPr txBox="1"/>
          <p:nvPr>
            <p:ph hasCustomPrompt="1" idx="17" type="title"/>
          </p:nvPr>
        </p:nvSpPr>
        <p:spPr>
          <a:xfrm>
            <a:off x="4463800" y="2448275"/>
            <a:ext cx="901200" cy="6771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1"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6" name="Google Shape;76;p13"/>
          <p:cNvSpPr txBox="1"/>
          <p:nvPr>
            <p:ph idx="18" type="subTitle"/>
          </p:nvPr>
        </p:nvSpPr>
        <p:spPr>
          <a:xfrm>
            <a:off x="5373025" y="2448263"/>
            <a:ext cx="23055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7" name="Google Shape;77;p13"/>
          <p:cNvSpPr txBox="1"/>
          <p:nvPr>
            <p:ph idx="19" type="subTitle"/>
          </p:nvPr>
        </p:nvSpPr>
        <p:spPr>
          <a:xfrm>
            <a:off x="5373024" y="3857413"/>
            <a:ext cx="2305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3"/>
          <p:cNvSpPr txBox="1"/>
          <p:nvPr>
            <p:ph hasCustomPrompt="1" idx="20" type="title"/>
          </p:nvPr>
        </p:nvSpPr>
        <p:spPr>
          <a:xfrm>
            <a:off x="4463800" y="3476425"/>
            <a:ext cx="901200" cy="6771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1"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9" name="Google Shape;79;p13"/>
          <p:cNvSpPr txBox="1"/>
          <p:nvPr>
            <p:ph idx="21" type="subTitle"/>
          </p:nvPr>
        </p:nvSpPr>
        <p:spPr>
          <a:xfrm>
            <a:off x="5373025" y="3476413"/>
            <a:ext cx="23055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0" name="Google Shape;80;p13"/>
          <p:cNvSpPr/>
          <p:nvPr/>
        </p:nvSpPr>
        <p:spPr>
          <a:xfrm flipH="1" rot="10800000">
            <a:off x="0" y="4929675"/>
            <a:ext cx="9144000" cy="230400"/>
          </a:xfrm>
          <a:prstGeom prst="rect">
            <a:avLst/>
          </a:prstGeom>
          <a:solidFill>
            <a:srgbClr val="B2D6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3"/>
          <p:cNvSpPr/>
          <p:nvPr/>
        </p:nvSpPr>
        <p:spPr>
          <a:xfrm flipH="1" rot="10800000">
            <a:off x="0" y="4811596"/>
            <a:ext cx="9144000" cy="119100"/>
          </a:xfrm>
          <a:prstGeom prst="rect">
            <a:avLst/>
          </a:prstGeom>
          <a:solidFill>
            <a:srgbClr val="D0E7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/>
          <p:nvPr>
            <p:ph type="title"/>
          </p:nvPr>
        </p:nvSpPr>
        <p:spPr>
          <a:xfrm>
            <a:off x="713225" y="3100300"/>
            <a:ext cx="5317800" cy="5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84" name="Google Shape;84;p14"/>
          <p:cNvSpPr txBox="1"/>
          <p:nvPr>
            <p:ph idx="1" type="subTitle"/>
          </p:nvPr>
        </p:nvSpPr>
        <p:spPr>
          <a:xfrm>
            <a:off x="713225" y="691900"/>
            <a:ext cx="5317800" cy="245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85" name="Google Shape;85;p14"/>
          <p:cNvSpPr/>
          <p:nvPr/>
        </p:nvSpPr>
        <p:spPr>
          <a:xfrm flipH="1" rot="10800000">
            <a:off x="0" y="4319675"/>
            <a:ext cx="9144000" cy="287100"/>
          </a:xfrm>
          <a:prstGeom prst="rect">
            <a:avLst/>
          </a:prstGeom>
          <a:solidFill>
            <a:srgbClr val="D0E7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4"/>
          <p:cNvSpPr/>
          <p:nvPr/>
        </p:nvSpPr>
        <p:spPr>
          <a:xfrm flipH="1" rot="10800000">
            <a:off x="0" y="4604475"/>
            <a:ext cx="9144000" cy="555600"/>
          </a:xfrm>
          <a:prstGeom prst="rect">
            <a:avLst/>
          </a:prstGeom>
          <a:solidFill>
            <a:srgbClr val="B2D6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9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5"/>
          <p:cNvSpPr txBox="1"/>
          <p:nvPr>
            <p:ph type="title"/>
          </p:nvPr>
        </p:nvSpPr>
        <p:spPr>
          <a:xfrm>
            <a:off x="4455875" y="1043525"/>
            <a:ext cx="3975000" cy="186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89" name="Google Shape;89;p15"/>
          <p:cNvSpPr txBox="1"/>
          <p:nvPr>
            <p:ph idx="1" type="subTitle"/>
          </p:nvPr>
        </p:nvSpPr>
        <p:spPr>
          <a:xfrm>
            <a:off x="4455875" y="2903625"/>
            <a:ext cx="3975000" cy="111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15"/>
          <p:cNvSpPr/>
          <p:nvPr>
            <p:ph idx="2" type="pic"/>
          </p:nvPr>
        </p:nvSpPr>
        <p:spPr>
          <a:xfrm>
            <a:off x="943560" y="809365"/>
            <a:ext cx="3454800" cy="3278400"/>
          </a:xfrm>
          <a:prstGeom prst="hexagon">
            <a:avLst>
              <a:gd fmla="val 25000" name="adj"/>
              <a:gd fmla="val 115470" name="vf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1" name="Google Shape;91;p15"/>
          <p:cNvSpPr/>
          <p:nvPr/>
        </p:nvSpPr>
        <p:spPr>
          <a:xfrm flipH="1" rot="10800000">
            <a:off x="0" y="4929675"/>
            <a:ext cx="9144000" cy="230400"/>
          </a:xfrm>
          <a:prstGeom prst="rect">
            <a:avLst/>
          </a:prstGeom>
          <a:solidFill>
            <a:srgbClr val="B2D6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5"/>
          <p:cNvSpPr/>
          <p:nvPr/>
        </p:nvSpPr>
        <p:spPr>
          <a:xfrm flipH="1" rot="10800000">
            <a:off x="0" y="4811596"/>
            <a:ext cx="9144000" cy="119100"/>
          </a:xfrm>
          <a:prstGeom prst="rect">
            <a:avLst/>
          </a:prstGeom>
          <a:solidFill>
            <a:srgbClr val="D0E7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4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6"/>
          <p:cNvSpPr txBox="1"/>
          <p:nvPr>
            <p:ph type="title"/>
          </p:nvPr>
        </p:nvSpPr>
        <p:spPr>
          <a:xfrm>
            <a:off x="720000" y="1188163"/>
            <a:ext cx="27708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95" name="Google Shape;95;p16"/>
          <p:cNvSpPr txBox="1"/>
          <p:nvPr>
            <p:ph idx="1" type="subTitle"/>
          </p:nvPr>
        </p:nvSpPr>
        <p:spPr>
          <a:xfrm>
            <a:off x="720000" y="1943888"/>
            <a:ext cx="2770800" cy="118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16"/>
          <p:cNvSpPr/>
          <p:nvPr/>
        </p:nvSpPr>
        <p:spPr>
          <a:xfrm flipH="1" rot="10800000">
            <a:off x="0" y="4604475"/>
            <a:ext cx="9144000" cy="555600"/>
          </a:xfrm>
          <a:prstGeom prst="rect">
            <a:avLst/>
          </a:prstGeom>
          <a:solidFill>
            <a:srgbClr val="B2D6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´</a:t>
            </a:r>
            <a:endParaRPr/>
          </a:p>
        </p:txBody>
      </p:sp>
      <p:sp>
        <p:nvSpPr>
          <p:cNvPr id="97" name="Google Shape;97;p16"/>
          <p:cNvSpPr/>
          <p:nvPr/>
        </p:nvSpPr>
        <p:spPr>
          <a:xfrm flipH="1" rot="10800000">
            <a:off x="0" y="4319675"/>
            <a:ext cx="9144000" cy="287100"/>
          </a:xfrm>
          <a:prstGeom prst="rect">
            <a:avLst/>
          </a:prstGeom>
          <a:solidFill>
            <a:srgbClr val="D0E7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ONE_COLUMN_TEXT_1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7"/>
          <p:cNvSpPr txBox="1"/>
          <p:nvPr>
            <p:ph type="title"/>
          </p:nvPr>
        </p:nvSpPr>
        <p:spPr>
          <a:xfrm>
            <a:off x="720000" y="448056"/>
            <a:ext cx="7708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00" name="Google Shape;100;p17"/>
          <p:cNvSpPr txBox="1"/>
          <p:nvPr>
            <p:ph idx="1" type="body"/>
          </p:nvPr>
        </p:nvSpPr>
        <p:spPr>
          <a:xfrm>
            <a:off x="721900" y="1182725"/>
            <a:ext cx="4068900" cy="16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1" name="Google Shape;101;p17"/>
          <p:cNvSpPr/>
          <p:nvPr/>
        </p:nvSpPr>
        <p:spPr>
          <a:xfrm flipH="1" rot="10800000">
            <a:off x="0" y="4604475"/>
            <a:ext cx="9144000" cy="555600"/>
          </a:xfrm>
          <a:prstGeom prst="rect">
            <a:avLst/>
          </a:prstGeom>
          <a:solidFill>
            <a:srgbClr val="B2D6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´</a:t>
            </a:r>
            <a:endParaRPr/>
          </a:p>
        </p:txBody>
      </p:sp>
      <p:sp>
        <p:nvSpPr>
          <p:cNvPr id="102" name="Google Shape;102;p17"/>
          <p:cNvSpPr/>
          <p:nvPr/>
        </p:nvSpPr>
        <p:spPr>
          <a:xfrm flipH="1" rot="10800000">
            <a:off x="0" y="4319675"/>
            <a:ext cx="9144000" cy="287100"/>
          </a:xfrm>
          <a:prstGeom prst="rect">
            <a:avLst/>
          </a:prstGeom>
          <a:solidFill>
            <a:srgbClr val="D0E7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TITLE_AND_BODY_1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05" name="Google Shape;105;p18"/>
          <p:cNvSpPr txBox="1"/>
          <p:nvPr>
            <p:ph idx="1" type="body"/>
          </p:nvPr>
        </p:nvSpPr>
        <p:spPr>
          <a:xfrm>
            <a:off x="720000" y="1215750"/>
            <a:ext cx="4581300" cy="312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Nunito Light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indent="-3048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C800"/>
              </a:buClr>
              <a:buSzPts val="1200"/>
              <a:buFont typeface="Nunito Light"/>
              <a:buChar char="■"/>
              <a:defRPr/>
            </a:lvl3pPr>
            <a:lvl4pPr indent="-3048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C800"/>
              </a:buClr>
              <a:buSzPts val="1200"/>
              <a:buFont typeface="Nunito Light"/>
              <a:buChar char="●"/>
              <a:defRPr/>
            </a:lvl4pPr>
            <a:lvl5pPr indent="-3048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Char char="○"/>
              <a:defRPr/>
            </a:lvl5pPr>
            <a:lvl6pPr indent="-3048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Char char="■"/>
              <a:defRPr/>
            </a:lvl6pPr>
            <a:lvl7pPr indent="-3048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Char char="●"/>
              <a:defRPr/>
            </a:lvl7pPr>
            <a:lvl8pPr indent="-3048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Char char="○"/>
              <a:defRPr/>
            </a:lvl8pPr>
            <a:lvl9pPr indent="-3048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Nunito Light"/>
              <a:buChar char="■"/>
              <a:defRPr/>
            </a:lvl9pPr>
          </a:lstStyle>
          <a:p/>
        </p:txBody>
      </p:sp>
      <p:sp>
        <p:nvSpPr>
          <p:cNvPr id="106" name="Google Shape;106;p18"/>
          <p:cNvSpPr/>
          <p:nvPr/>
        </p:nvSpPr>
        <p:spPr>
          <a:xfrm flipH="1" rot="10800000">
            <a:off x="0" y="4929675"/>
            <a:ext cx="9144000" cy="230400"/>
          </a:xfrm>
          <a:prstGeom prst="rect">
            <a:avLst/>
          </a:prstGeom>
          <a:solidFill>
            <a:srgbClr val="B2D6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8"/>
          <p:cNvSpPr/>
          <p:nvPr/>
        </p:nvSpPr>
        <p:spPr>
          <a:xfrm flipH="1" rot="10800000">
            <a:off x="0" y="4811596"/>
            <a:ext cx="9144000" cy="119100"/>
          </a:xfrm>
          <a:prstGeom prst="rect">
            <a:avLst/>
          </a:prstGeom>
          <a:solidFill>
            <a:srgbClr val="D0E7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6_1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10" name="Google Shape;110;p19"/>
          <p:cNvSpPr txBox="1"/>
          <p:nvPr>
            <p:ph idx="1" type="subTitle"/>
          </p:nvPr>
        </p:nvSpPr>
        <p:spPr>
          <a:xfrm>
            <a:off x="720025" y="1584891"/>
            <a:ext cx="7704000" cy="53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19"/>
          <p:cNvSpPr txBox="1"/>
          <p:nvPr>
            <p:ph idx="2" type="subTitle"/>
          </p:nvPr>
        </p:nvSpPr>
        <p:spPr>
          <a:xfrm>
            <a:off x="720025" y="2781274"/>
            <a:ext cx="77040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19"/>
          <p:cNvSpPr txBox="1"/>
          <p:nvPr>
            <p:ph idx="3" type="subTitle"/>
          </p:nvPr>
        </p:nvSpPr>
        <p:spPr>
          <a:xfrm>
            <a:off x="720025" y="3977974"/>
            <a:ext cx="77040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19"/>
          <p:cNvSpPr txBox="1"/>
          <p:nvPr>
            <p:ph idx="4" type="subTitle"/>
          </p:nvPr>
        </p:nvSpPr>
        <p:spPr>
          <a:xfrm>
            <a:off x="720025" y="1215220"/>
            <a:ext cx="7704000" cy="53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14" name="Google Shape;114;p19"/>
          <p:cNvSpPr txBox="1"/>
          <p:nvPr>
            <p:ph idx="5" type="subTitle"/>
          </p:nvPr>
        </p:nvSpPr>
        <p:spPr>
          <a:xfrm>
            <a:off x="720025" y="2400274"/>
            <a:ext cx="77040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15" name="Google Shape;115;p19"/>
          <p:cNvSpPr txBox="1"/>
          <p:nvPr>
            <p:ph idx="6" type="subTitle"/>
          </p:nvPr>
        </p:nvSpPr>
        <p:spPr>
          <a:xfrm>
            <a:off x="720025" y="3596974"/>
            <a:ext cx="77040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16" name="Google Shape;116;p19"/>
          <p:cNvSpPr/>
          <p:nvPr/>
        </p:nvSpPr>
        <p:spPr>
          <a:xfrm flipH="1" rot="10800000">
            <a:off x="0" y="4811596"/>
            <a:ext cx="9144000" cy="119100"/>
          </a:xfrm>
          <a:prstGeom prst="rect">
            <a:avLst/>
          </a:prstGeom>
          <a:solidFill>
            <a:srgbClr val="D0E7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19"/>
          <p:cNvSpPr/>
          <p:nvPr/>
        </p:nvSpPr>
        <p:spPr>
          <a:xfrm flipH="1" rot="10800000">
            <a:off x="0" y="4929675"/>
            <a:ext cx="9144000" cy="230400"/>
          </a:xfrm>
          <a:prstGeom prst="rect">
            <a:avLst/>
          </a:prstGeom>
          <a:solidFill>
            <a:srgbClr val="B2D6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CUSTOM_6_1_1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20" name="Google Shape;120;p20"/>
          <p:cNvSpPr txBox="1"/>
          <p:nvPr>
            <p:ph idx="1" type="subTitle"/>
          </p:nvPr>
        </p:nvSpPr>
        <p:spPr>
          <a:xfrm>
            <a:off x="713225" y="2590750"/>
            <a:ext cx="2393400" cy="192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p20"/>
          <p:cNvSpPr txBox="1"/>
          <p:nvPr>
            <p:ph idx="2" type="subTitle"/>
          </p:nvPr>
        </p:nvSpPr>
        <p:spPr>
          <a:xfrm>
            <a:off x="3326375" y="2590750"/>
            <a:ext cx="2393400" cy="192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20"/>
          <p:cNvSpPr txBox="1"/>
          <p:nvPr>
            <p:ph idx="3" type="subTitle"/>
          </p:nvPr>
        </p:nvSpPr>
        <p:spPr>
          <a:xfrm>
            <a:off x="5939525" y="2590750"/>
            <a:ext cx="2393400" cy="192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p20"/>
          <p:cNvSpPr txBox="1"/>
          <p:nvPr>
            <p:ph idx="4" type="subTitle"/>
          </p:nvPr>
        </p:nvSpPr>
        <p:spPr>
          <a:xfrm>
            <a:off x="713225" y="2243750"/>
            <a:ext cx="23934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000"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24" name="Google Shape;124;p20"/>
          <p:cNvSpPr txBox="1"/>
          <p:nvPr>
            <p:ph idx="5" type="subTitle"/>
          </p:nvPr>
        </p:nvSpPr>
        <p:spPr>
          <a:xfrm>
            <a:off x="3326375" y="2243750"/>
            <a:ext cx="23934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000"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25" name="Google Shape;125;p20"/>
          <p:cNvSpPr txBox="1"/>
          <p:nvPr>
            <p:ph idx="6" type="subTitle"/>
          </p:nvPr>
        </p:nvSpPr>
        <p:spPr>
          <a:xfrm>
            <a:off x="5939525" y="2243750"/>
            <a:ext cx="23934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000"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26" name="Google Shape;126;p20"/>
          <p:cNvSpPr/>
          <p:nvPr/>
        </p:nvSpPr>
        <p:spPr>
          <a:xfrm flipH="1" rot="10800000">
            <a:off x="0" y="4929675"/>
            <a:ext cx="9144000" cy="230400"/>
          </a:xfrm>
          <a:prstGeom prst="rect">
            <a:avLst/>
          </a:prstGeom>
          <a:solidFill>
            <a:srgbClr val="B2D6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20"/>
          <p:cNvSpPr/>
          <p:nvPr/>
        </p:nvSpPr>
        <p:spPr>
          <a:xfrm flipH="1" rot="10800000">
            <a:off x="0" y="4811596"/>
            <a:ext cx="9144000" cy="119100"/>
          </a:xfrm>
          <a:prstGeom prst="rect">
            <a:avLst/>
          </a:prstGeom>
          <a:solidFill>
            <a:srgbClr val="D0E7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4246350" y="2147650"/>
            <a:ext cx="41844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" name="Google Shape;16;p3"/>
          <p:cNvSpPr txBox="1"/>
          <p:nvPr>
            <p:ph hasCustomPrompt="1" idx="2" type="title"/>
          </p:nvPr>
        </p:nvSpPr>
        <p:spPr>
          <a:xfrm>
            <a:off x="6994975" y="1025775"/>
            <a:ext cx="1435800" cy="127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b="1" sz="8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/>
          <p:nvPr>
            <p:ph idx="1" type="subTitle"/>
          </p:nvPr>
        </p:nvSpPr>
        <p:spPr>
          <a:xfrm>
            <a:off x="5404025" y="3079825"/>
            <a:ext cx="3026700" cy="7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" name="Google Shape;18;p3"/>
          <p:cNvSpPr/>
          <p:nvPr/>
        </p:nvSpPr>
        <p:spPr>
          <a:xfrm flipH="1" rot="10800000">
            <a:off x="0" y="4319675"/>
            <a:ext cx="9144000" cy="287100"/>
          </a:xfrm>
          <a:prstGeom prst="rect">
            <a:avLst/>
          </a:prstGeom>
          <a:solidFill>
            <a:srgbClr val="D0E7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" name="Google Shape;19;p3"/>
          <p:cNvSpPr/>
          <p:nvPr/>
        </p:nvSpPr>
        <p:spPr>
          <a:xfrm flipH="1" rot="10800000">
            <a:off x="0" y="4604475"/>
            <a:ext cx="9144000" cy="555600"/>
          </a:xfrm>
          <a:prstGeom prst="rect">
            <a:avLst/>
          </a:prstGeom>
          <a:solidFill>
            <a:srgbClr val="B2D6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30" name="Google Shape;130;p21"/>
          <p:cNvSpPr txBox="1"/>
          <p:nvPr>
            <p:ph idx="1" type="subTitle"/>
          </p:nvPr>
        </p:nvSpPr>
        <p:spPr>
          <a:xfrm>
            <a:off x="1514175" y="1767600"/>
            <a:ext cx="2559300" cy="91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p21"/>
          <p:cNvSpPr txBox="1"/>
          <p:nvPr>
            <p:ph idx="2" type="subTitle"/>
          </p:nvPr>
        </p:nvSpPr>
        <p:spPr>
          <a:xfrm>
            <a:off x="5864712" y="1767600"/>
            <a:ext cx="2559300" cy="91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p21"/>
          <p:cNvSpPr txBox="1"/>
          <p:nvPr>
            <p:ph idx="3" type="subTitle"/>
          </p:nvPr>
        </p:nvSpPr>
        <p:spPr>
          <a:xfrm>
            <a:off x="1514175" y="3408262"/>
            <a:ext cx="2559300" cy="91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3" name="Google Shape;133;p21"/>
          <p:cNvSpPr txBox="1"/>
          <p:nvPr>
            <p:ph idx="4" type="subTitle"/>
          </p:nvPr>
        </p:nvSpPr>
        <p:spPr>
          <a:xfrm>
            <a:off x="5864712" y="3408262"/>
            <a:ext cx="2559300" cy="91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4" name="Google Shape;134;p21"/>
          <p:cNvSpPr txBox="1"/>
          <p:nvPr>
            <p:ph idx="5" type="subTitle"/>
          </p:nvPr>
        </p:nvSpPr>
        <p:spPr>
          <a:xfrm>
            <a:off x="1514175" y="1462800"/>
            <a:ext cx="2559300" cy="35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35" name="Google Shape;135;p21"/>
          <p:cNvSpPr txBox="1"/>
          <p:nvPr>
            <p:ph idx="6" type="subTitle"/>
          </p:nvPr>
        </p:nvSpPr>
        <p:spPr>
          <a:xfrm>
            <a:off x="5864712" y="1462800"/>
            <a:ext cx="2559300" cy="35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36" name="Google Shape;136;p21"/>
          <p:cNvSpPr txBox="1"/>
          <p:nvPr>
            <p:ph idx="7" type="subTitle"/>
          </p:nvPr>
        </p:nvSpPr>
        <p:spPr>
          <a:xfrm>
            <a:off x="1514175" y="3103462"/>
            <a:ext cx="2559300" cy="35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37" name="Google Shape;137;p21"/>
          <p:cNvSpPr txBox="1"/>
          <p:nvPr>
            <p:ph idx="8" type="subTitle"/>
          </p:nvPr>
        </p:nvSpPr>
        <p:spPr>
          <a:xfrm>
            <a:off x="5864712" y="3103462"/>
            <a:ext cx="2559300" cy="35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38" name="Google Shape;138;p21"/>
          <p:cNvSpPr/>
          <p:nvPr/>
        </p:nvSpPr>
        <p:spPr>
          <a:xfrm flipH="1" rot="10800000">
            <a:off x="0" y="4929675"/>
            <a:ext cx="9144000" cy="230400"/>
          </a:xfrm>
          <a:prstGeom prst="rect">
            <a:avLst/>
          </a:prstGeom>
          <a:solidFill>
            <a:srgbClr val="B2D6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21"/>
          <p:cNvSpPr/>
          <p:nvPr/>
        </p:nvSpPr>
        <p:spPr>
          <a:xfrm flipH="1" rot="10800000">
            <a:off x="0" y="4811596"/>
            <a:ext cx="9144000" cy="119100"/>
          </a:xfrm>
          <a:prstGeom prst="rect">
            <a:avLst/>
          </a:prstGeom>
          <a:solidFill>
            <a:srgbClr val="D0E7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CUSTOM_6_2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42" name="Google Shape;142;p22"/>
          <p:cNvSpPr txBox="1"/>
          <p:nvPr>
            <p:ph idx="1" type="subTitle"/>
          </p:nvPr>
        </p:nvSpPr>
        <p:spPr>
          <a:xfrm>
            <a:off x="720025" y="2038222"/>
            <a:ext cx="3206400" cy="67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43" name="Google Shape;143;p22"/>
          <p:cNvSpPr txBox="1"/>
          <p:nvPr>
            <p:ph idx="2" type="subTitle"/>
          </p:nvPr>
        </p:nvSpPr>
        <p:spPr>
          <a:xfrm>
            <a:off x="5217595" y="2038222"/>
            <a:ext cx="3206400" cy="67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44" name="Google Shape;144;p22"/>
          <p:cNvSpPr txBox="1"/>
          <p:nvPr>
            <p:ph idx="3" type="subTitle"/>
          </p:nvPr>
        </p:nvSpPr>
        <p:spPr>
          <a:xfrm>
            <a:off x="720000" y="3509972"/>
            <a:ext cx="3206400" cy="67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45" name="Google Shape;145;p22"/>
          <p:cNvSpPr txBox="1"/>
          <p:nvPr>
            <p:ph idx="4" type="subTitle"/>
          </p:nvPr>
        </p:nvSpPr>
        <p:spPr>
          <a:xfrm>
            <a:off x="720024" y="1678538"/>
            <a:ext cx="3206400" cy="496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000"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46" name="Google Shape;146;p22"/>
          <p:cNvSpPr txBox="1"/>
          <p:nvPr>
            <p:ph idx="5" type="subTitle"/>
          </p:nvPr>
        </p:nvSpPr>
        <p:spPr>
          <a:xfrm>
            <a:off x="5217589" y="1678538"/>
            <a:ext cx="3206400" cy="496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000"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47" name="Google Shape;147;p22"/>
          <p:cNvSpPr txBox="1"/>
          <p:nvPr>
            <p:ph idx="6" type="subTitle"/>
          </p:nvPr>
        </p:nvSpPr>
        <p:spPr>
          <a:xfrm>
            <a:off x="720013" y="3150288"/>
            <a:ext cx="3206400" cy="496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000"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48" name="Google Shape;148;p22"/>
          <p:cNvSpPr/>
          <p:nvPr/>
        </p:nvSpPr>
        <p:spPr>
          <a:xfrm flipH="1" rot="10800000">
            <a:off x="0" y="4929675"/>
            <a:ext cx="9144000" cy="230400"/>
          </a:xfrm>
          <a:prstGeom prst="rect">
            <a:avLst/>
          </a:prstGeom>
          <a:solidFill>
            <a:srgbClr val="B2D6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22"/>
          <p:cNvSpPr/>
          <p:nvPr/>
        </p:nvSpPr>
        <p:spPr>
          <a:xfrm flipH="1" rot="10800000">
            <a:off x="0" y="4811596"/>
            <a:ext cx="9144000" cy="119100"/>
          </a:xfrm>
          <a:prstGeom prst="rect">
            <a:avLst/>
          </a:prstGeom>
          <a:solidFill>
            <a:srgbClr val="D0E7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22"/>
          <p:cNvSpPr txBox="1"/>
          <p:nvPr>
            <p:ph idx="7" type="subTitle"/>
          </p:nvPr>
        </p:nvSpPr>
        <p:spPr>
          <a:xfrm>
            <a:off x="5217575" y="3509972"/>
            <a:ext cx="3206400" cy="67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51" name="Google Shape;151;p22"/>
          <p:cNvSpPr txBox="1"/>
          <p:nvPr>
            <p:ph idx="8" type="subTitle"/>
          </p:nvPr>
        </p:nvSpPr>
        <p:spPr>
          <a:xfrm>
            <a:off x="5217588" y="3150288"/>
            <a:ext cx="3206400" cy="496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000"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ive columns">
  <p:cSld name="CUSTOM_7_1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54" name="Google Shape;154;p23"/>
          <p:cNvSpPr txBox="1"/>
          <p:nvPr>
            <p:ph idx="1" type="subTitle"/>
          </p:nvPr>
        </p:nvSpPr>
        <p:spPr>
          <a:xfrm>
            <a:off x="2146113" y="2073000"/>
            <a:ext cx="19860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55" name="Google Shape;155;p23"/>
          <p:cNvSpPr txBox="1"/>
          <p:nvPr>
            <p:ph idx="2" type="subTitle"/>
          </p:nvPr>
        </p:nvSpPr>
        <p:spPr>
          <a:xfrm>
            <a:off x="5011887" y="2073000"/>
            <a:ext cx="19860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56" name="Google Shape;156;p23"/>
          <p:cNvSpPr txBox="1"/>
          <p:nvPr>
            <p:ph idx="3" type="subTitle"/>
          </p:nvPr>
        </p:nvSpPr>
        <p:spPr>
          <a:xfrm>
            <a:off x="713227" y="3427025"/>
            <a:ext cx="19860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57" name="Google Shape;157;p23"/>
          <p:cNvSpPr txBox="1"/>
          <p:nvPr>
            <p:ph idx="4" type="subTitle"/>
          </p:nvPr>
        </p:nvSpPr>
        <p:spPr>
          <a:xfrm>
            <a:off x="3579000" y="3427025"/>
            <a:ext cx="19860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58" name="Google Shape;158;p23"/>
          <p:cNvSpPr txBox="1"/>
          <p:nvPr>
            <p:ph idx="5" type="subTitle"/>
          </p:nvPr>
        </p:nvSpPr>
        <p:spPr>
          <a:xfrm>
            <a:off x="6444773" y="3427025"/>
            <a:ext cx="19860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59" name="Google Shape;159;p23"/>
          <p:cNvSpPr txBox="1"/>
          <p:nvPr>
            <p:ph idx="6" type="subTitle"/>
          </p:nvPr>
        </p:nvSpPr>
        <p:spPr>
          <a:xfrm>
            <a:off x="2150013" y="1732799"/>
            <a:ext cx="19782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60" name="Google Shape;160;p23"/>
          <p:cNvSpPr txBox="1"/>
          <p:nvPr>
            <p:ph idx="7" type="subTitle"/>
          </p:nvPr>
        </p:nvSpPr>
        <p:spPr>
          <a:xfrm>
            <a:off x="5015787" y="1732799"/>
            <a:ext cx="19782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61" name="Google Shape;161;p23"/>
          <p:cNvSpPr txBox="1"/>
          <p:nvPr>
            <p:ph idx="8" type="subTitle"/>
          </p:nvPr>
        </p:nvSpPr>
        <p:spPr>
          <a:xfrm>
            <a:off x="717127" y="3086800"/>
            <a:ext cx="19782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62" name="Google Shape;162;p23"/>
          <p:cNvSpPr txBox="1"/>
          <p:nvPr>
            <p:ph idx="9" type="subTitle"/>
          </p:nvPr>
        </p:nvSpPr>
        <p:spPr>
          <a:xfrm>
            <a:off x="3582900" y="3086800"/>
            <a:ext cx="19782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63" name="Google Shape;163;p23"/>
          <p:cNvSpPr txBox="1"/>
          <p:nvPr>
            <p:ph idx="13" type="subTitle"/>
          </p:nvPr>
        </p:nvSpPr>
        <p:spPr>
          <a:xfrm>
            <a:off x="6448673" y="3086800"/>
            <a:ext cx="19782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64" name="Google Shape;164;p23"/>
          <p:cNvSpPr/>
          <p:nvPr/>
        </p:nvSpPr>
        <p:spPr>
          <a:xfrm flipH="1" rot="10800000">
            <a:off x="0" y="4929675"/>
            <a:ext cx="9144000" cy="230400"/>
          </a:xfrm>
          <a:prstGeom prst="rect">
            <a:avLst/>
          </a:prstGeom>
          <a:solidFill>
            <a:srgbClr val="B2D6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23"/>
          <p:cNvSpPr/>
          <p:nvPr/>
        </p:nvSpPr>
        <p:spPr>
          <a:xfrm flipH="1" rot="10800000">
            <a:off x="0" y="4811596"/>
            <a:ext cx="9144000" cy="119100"/>
          </a:xfrm>
          <a:prstGeom prst="rect">
            <a:avLst/>
          </a:prstGeom>
          <a:solidFill>
            <a:srgbClr val="D0E7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_1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4"/>
          <p:cNvSpPr txBox="1"/>
          <p:nvPr>
            <p:ph hasCustomPrompt="1" type="title"/>
          </p:nvPr>
        </p:nvSpPr>
        <p:spPr>
          <a:xfrm>
            <a:off x="706125" y="552112"/>
            <a:ext cx="4696800" cy="768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68" name="Google Shape;168;p24"/>
          <p:cNvSpPr txBox="1"/>
          <p:nvPr>
            <p:ph idx="1" type="subTitle"/>
          </p:nvPr>
        </p:nvSpPr>
        <p:spPr>
          <a:xfrm>
            <a:off x="706125" y="1211876"/>
            <a:ext cx="4696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69" name="Google Shape;169;p24"/>
          <p:cNvSpPr txBox="1"/>
          <p:nvPr>
            <p:ph hasCustomPrompt="1" idx="2" type="title"/>
          </p:nvPr>
        </p:nvSpPr>
        <p:spPr>
          <a:xfrm>
            <a:off x="706125" y="1904368"/>
            <a:ext cx="4696800" cy="768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70" name="Google Shape;170;p24"/>
          <p:cNvSpPr txBox="1"/>
          <p:nvPr>
            <p:ph idx="3" type="subTitle"/>
          </p:nvPr>
        </p:nvSpPr>
        <p:spPr>
          <a:xfrm>
            <a:off x="706125" y="2564132"/>
            <a:ext cx="4696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71" name="Google Shape;171;p24"/>
          <p:cNvSpPr txBox="1"/>
          <p:nvPr>
            <p:ph hasCustomPrompt="1" idx="4" type="title"/>
          </p:nvPr>
        </p:nvSpPr>
        <p:spPr>
          <a:xfrm>
            <a:off x="706125" y="3256624"/>
            <a:ext cx="4696800" cy="768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72" name="Google Shape;172;p24"/>
          <p:cNvSpPr txBox="1"/>
          <p:nvPr>
            <p:ph idx="5" type="subTitle"/>
          </p:nvPr>
        </p:nvSpPr>
        <p:spPr>
          <a:xfrm>
            <a:off x="706125" y="3916388"/>
            <a:ext cx="4696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73" name="Google Shape;173;p24"/>
          <p:cNvSpPr/>
          <p:nvPr/>
        </p:nvSpPr>
        <p:spPr>
          <a:xfrm flipH="1" rot="10800000">
            <a:off x="0" y="4811596"/>
            <a:ext cx="9144000" cy="119100"/>
          </a:xfrm>
          <a:prstGeom prst="rect">
            <a:avLst/>
          </a:prstGeom>
          <a:solidFill>
            <a:srgbClr val="D0E7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24"/>
          <p:cNvSpPr/>
          <p:nvPr/>
        </p:nvSpPr>
        <p:spPr>
          <a:xfrm flipH="1" rot="10800000">
            <a:off x="0" y="4929675"/>
            <a:ext cx="9144000" cy="230400"/>
          </a:xfrm>
          <a:prstGeom prst="rect">
            <a:avLst/>
          </a:prstGeom>
          <a:solidFill>
            <a:srgbClr val="B2D6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_HEADER_1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5"/>
          <p:cNvSpPr txBox="1"/>
          <p:nvPr>
            <p:ph type="title"/>
          </p:nvPr>
        </p:nvSpPr>
        <p:spPr>
          <a:xfrm>
            <a:off x="713225" y="2147650"/>
            <a:ext cx="41844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77" name="Google Shape;177;p25"/>
          <p:cNvSpPr txBox="1"/>
          <p:nvPr>
            <p:ph hasCustomPrompt="1" idx="2" type="title"/>
          </p:nvPr>
        </p:nvSpPr>
        <p:spPr>
          <a:xfrm>
            <a:off x="713225" y="1025775"/>
            <a:ext cx="1435800" cy="127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8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78" name="Google Shape;178;p25"/>
          <p:cNvSpPr txBox="1"/>
          <p:nvPr>
            <p:ph idx="1" type="subTitle"/>
          </p:nvPr>
        </p:nvSpPr>
        <p:spPr>
          <a:xfrm>
            <a:off x="713225" y="3079825"/>
            <a:ext cx="3026700" cy="7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9" name="Google Shape;179;p25"/>
          <p:cNvSpPr/>
          <p:nvPr/>
        </p:nvSpPr>
        <p:spPr>
          <a:xfrm flipH="1" rot="10800000">
            <a:off x="0" y="4319675"/>
            <a:ext cx="9144000" cy="287100"/>
          </a:xfrm>
          <a:prstGeom prst="rect">
            <a:avLst/>
          </a:prstGeom>
          <a:solidFill>
            <a:srgbClr val="D0E7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25"/>
          <p:cNvSpPr/>
          <p:nvPr/>
        </p:nvSpPr>
        <p:spPr>
          <a:xfrm flipH="1" rot="10800000">
            <a:off x="0" y="4604475"/>
            <a:ext cx="9144000" cy="555600"/>
          </a:xfrm>
          <a:prstGeom prst="rect">
            <a:avLst/>
          </a:prstGeom>
          <a:solidFill>
            <a:srgbClr val="B2D6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6"/>
          <p:cNvSpPr txBox="1"/>
          <p:nvPr>
            <p:ph type="title"/>
          </p:nvPr>
        </p:nvSpPr>
        <p:spPr>
          <a:xfrm>
            <a:off x="2347938" y="768600"/>
            <a:ext cx="4448100" cy="105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7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83" name="Google Shape;183;p26"/>
          <p:cNvSpPr txBox="1"/>
          <p:nvPr>
            <p:ph idx="1" type="subTitle"/>
          </p:nvPr>
        </p:nvSpPr>
        <p:spPr>
          <a:xfrm>
            <a:off x="2347900" y="1648250"/>
            <a:ext cx="4448100" cy="119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84" name="Google Shape;184;p26"/>
          <p:cNvSpPr txBox="1"/>
          <p:nvPr/>
        </p:nvSpPr>
        <p:spPr>
          <a:xfrm>
            <a:off x="2099100" y="3611950"/>
            <a:ext cx="4945800" cy="5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CREDITS: This presentation template was created by </a:t>
            </a:r>
            <a:r>
              <a:rPr b="1" lang="en" sz="1200">
                <a:solidFill>
                  <a:schemeClr val="hlink"/>
                </a:solidFill>
                <a:uFill>
                  <a:noFill/>
                </a:uFill>
                <a:latin typeface="IBM Plex Sans"/>
                <a:ea typeface="IBM Plex Sans"/>
                <a:cs typeface="IBM Plex Sans"/>
                <a:sym typeface="IBM Plex Sans"/>
                <a:hlinkClick r:id="rId2"/>
              </a:rPr>
              <a:t>Slidesgo</a:t>
            </a:r>
            <a:r>
              <a:rPr b="1" lang="en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,</a:t>
            </a:r>
            <a:r>
              <a:rPr lang="en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and includes icons by</a:t>
            </a:r>
            <a:r>
              <a:rPr b="1" lang="en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IBM Plex Sans"/>
                <a:ea typeface="IBM Plex Sans"/>
                <a:cs typeface="IBM Plex Sans"/>
                <a:sym typeface="IBM Plex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1" lang="en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,</a:t>
            </a:r>
            <a:r>
              <a:rPr lang="en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and infographics &amp; images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IBM Plex Sans"/>
                <a:ea typeface="IBM Plex Sans"/>
                <a:cs typeface="IBM Plex Sans"/>
                <a:sym typeface="IBM Plex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1" lang="en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endParaRPr b="1"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85" name="Google Shape;185;p26"/>
          <p:cNvSpPr/>
          <p:nvPr/>
        </p:nvSpPr>
        <p:spPr>
          <a:xfrm flipH="1" rot="10800000">
            <a:off x="0" y="4319675"/>
            <a:ext cx="9144000" cy="287100"/>
          </a:xfrm>
          <a:prstGeom prst="rect">
            <a:avLst/>
          </a:prstGeom>
          <a:solidFill>
            <a:srgbClr val="D0E7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26"/>
          <p:cNvSpPr/>
          <p:nvPr/>
        </p:nvSpPr>
        <p:spPr>
          <a:xfrm flipH="1" rot="10800000">
            <a:off x="0" y="4604475"/>
            <a:ext cx="9144000" cy="555600"/>
          </a:xfrm>
          <a:prstGeom prst="rect">
            <a:avLst/>
          </a:prstGeom>
          <a:solidFill>
            <a:srgbClr val="B2D6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´</a:t>
            </a:r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7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7"/>
          <p:cNvSpPr/>
          <p:nvPr/>
        </p:nvSpPr>
        <p:spPr>
          <a:xfrm flipH="1" rot="10800000">
            <a:off x="0" y="4929675"/>
            <a:ext cx="9144000" cy="230400"/>
          </a:xfrm>
          <a:prstGeom prst="rect">
            <a:avLst/>
          </a:prstGeom>
          <a:solidFill>
            <a:srgbClr val="B2D6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27"/>
          <p:cNvSpPr/>
          <p:nvPr/>
        </p:nvSpPr>
        <p:spPr>
          <a:xfrm flipH="1" rot="10800000">
            <a:off x="0" y="4811596"/>
            <a:ext cx="9144000" cy="119100"/>
          </a:xfrm>
          <a:prstGeom prst="rect">
            <a:avLst/>
          </a:prstGeom>
          <a:solidFill>
            <a:srgbClr val="D0E7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0" name="Google Shape;190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608429">
            <a:off x="7695265" y="3202928"/>
            <a:ext cx="1144821" cy="11355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8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8"/>
          <p:cNvSpPr/>
          <p:nvPr/>
        </p:nvSpPr>
        <p:spPr>
          <a:xfrm flipH="1" rot="10800000">
            <a:off x="0" y="4929675"/>
            <a:ext cx="9144000" cy="230400"/>
          </a:xfrm>
          <a:prstGeom prst="rect">
            <a:avLst/>
          </a:prstGeom>
          <a:solidFill>
            <a:srgbClr val="B2D6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28"/>
          <p:cNvSpPr/>
          <p:nvPr/>
        </p:nvSpPr>
        <p:spPr>
          <a:xfrm flipH="1" rot="10800000">
            <a:off x="0" y="4811596"/>
            <a:ext cx="9144000" cy="119100"/>
          </a:xfrm>
          <a:prstGeom prst="rect">
            <a:avLst/>
          </a:prstGeom>
          <a:solidFill>
            <a:srgbClr val="D0E7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4" name="Google Shape;194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-7349461">
            <a:off x="7796558" y="173183"/>
            <a:ext cx="970183" cy="10197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576" y="3747700"/>
            <a:ext cx="1285625" cy="1194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720000" y="1215750"/>
            <a:ext cx="7704000" cy="323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Nunito Light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indent="-3048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C800"/>
              </a:buClr>
              <a:buSzPts val="1200"/>
              <a:buFont typeface="Nunito Light"/>
              <a:buChar char="■"/>
              <a:defRPr/>
            </a:lvl3pPr>
            <a:lvl4pPr indent="-3048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C800"/>
              </a:buClr>
              <a:buSzPts val="1200"/>
              <a:buFont typeface="Nunito Light"/>
              <a:buChar char="●"/>
              <a:defRPr/>
            </a:lvl4pPr>
            <a:lvl5pPr indent="-3048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Char char="○"/>
              <a:defRPr/>
            </a:lvl5pPr>
            <a:lvl6pPr indent="-3048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Char char="■"/>
              <a:defRPr/>
            </a:lvl6pPr>
            <a:lvl7pPr indent="-3048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Char char="●"/>
              <a:defRPr/>
            </a:lvl7pPr>
            <a:lvl8pPr indent="-3048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Char char="○"/>
              <a:defRPr/>
            </a:lvl8pPr>
            <a:lvl9pPr indent="-3048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Nunito Light"/>
              <a:buChar char="■"/>
              <a:defRPr/>
            </a:lvl9pPr>
          </a:lstStyle>
          <a:p/>
        </p:txBody>
      </p:sp>
      <p:sp>
        <p:nvSpPr>
          <p:cNvPr id="23" name="Google Shape;23;p4"/>
          <p:cNvSpPr/>
          <p:nvPr/>
        </p:nvSpPr>
        <p:spPr>
          <a:xfrm flipH="1" rot="10800000">
            <a:off x="0" y="4929675"/>
            <a:ext cx="9144000" cy="230400"/>
          </a:xfrm>
          <a:prstGeom prst="rect">
            <a:avLst/>
          </a:prstGeom>
          <a:solidFill>
            <a:srgbClr val="B2D6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4"/>
          <p:cNvSpPr/>
          <p:nvPr/>
        </p:nvSpPr>
        <p:spPr>
          <a:xfrm flipH="1" rot="10800000">
            <a:off x="0" y="4811596"/>
            <a:ext cx="9144000" cy="119100"/>
          </a:xfrm>
          <a:prstGeom prst="rect">
            <a:avLst/>
          </a:prstGeom>
          <a:solidFill>
            <a:srgbClr val="D0E7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subTitle"/>
          </p:nvPr>
        </p:nvSpPr>
        <p:spPr>
          <a:xfrm>
            <a:off x="4747387" y="1872353"/>
            <a:ext cx="3698100" cy="273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9pPr>
          </a:lstStyle>
          <a:p/>
        </p:txBody>
      </p:sp>
      <p:sp>
        <p:nvSpPr>
          <p:cNvPr id="28" name="Google Shape;28;p5"/>
          <p:cNvSpPr txBox="1"/>
          <p:nvPr>
            <p:ph idx="2" type="subTitle"/>
          </p:nvPr>
        </p:nvSpPr>
        <p:spPr>
          <a:xfrm>
            <a:off x="726675" y="1872353"/>
            <a:ext cx="3698100" cy="273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2800"/>
            </a:lvl9pPr>
          </a:lstStyle>
          <a:p/>
        </p:txBody>
      </p:sp>
      <p:sp>
        <p:nvSpPr>
          <p:cNvPr id="29" name="Google Shape;29;p5"/>
          <p:cNvSpPr txBox="1"/>
          <p:nvPr>
            <p:ph idx="3" type="subTitle"/>
          </p:nvPr>
        </p:nvSpPr>
        <p:spPr>
          <a:xfrm>
            <a:off x="726675" y="1510850"/>
            <a:ext cx="3698100" cy="36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4" type="subTitle"/>
          </p:nvPr>
        </p:nvSpPr>
        <p:spPr>
          <a:xfrm>
            <a:off x="4747375" y="1510850"/>
            <a:ext cx="3698100" cy="36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/>
          <p:nvPr/>
        </p:nvSpPr>
        <p:spPr>
          <a:xfrm flipH="1" rot="10800000">
            <a:off x="0" y="4929675"/>
            <a:ext cx="9144000" cy="230400"/>
          </a:xfrm>
          <a:prstGeom prst="rect">
            <a:avLst/>
          </a:prstGeom>
          <a:solidFill>
            <a:srgbClr val="B2D6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5"/>
          <p:cNvSpPr/>
          <p:nvPr/>
        </p:nvSpPr>
        <p:spPr>
          <a:xfrm flipH="1" rot="10800000">
            <a:off x="0" y="4811596"/>
            <a:ext cx="9144000" cy="119100"/>
          </a:xfrm>
          <a:prstGeom prst="rect">
            <a:avLst/>
          </a:prstGeom>
          <a:solidFill>
            <a:srgbClr val="D0E7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5" name="Google Shape;35;p6"/>
          <p:cNvSpPr/>
          <p:nvPr/>
        </p:nvSpPr>
        <p:spPr>
          <a:xfrm flipH="1" rot="10800000">
            <a:off x="0" y="4929675"/>
            <a:ext cx="9144000" cy="230400"/>
          </a:xfrm>
          <a:prstGeom prst="rect">
            <a:avLst/>
          </a:prstGeom>
          <a:solidFill>
            <a:srgbClr val="B2D6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Google Shape;36;p6"/>
          <p:cNvSpPr/>
          <p:nvPr/>
        </p:nvSpPr>
        <p:spPr>
          <a:xfrm flipH="1" rot="10800000">
            <a:off x="0" y="4811596"/>
            <a:ext cx="9144000" cy="119100"/>
          </a:xfrm>
          <a:prstGeom prst="rect">
            <a:avLst/>
          </a:prstGeom>
          <a:solidFill>
            <a:srgbClr val="D0E7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7"/>
          <p:cNvSpPr txBox="1"/>
          <p:nvPr>
            <p:ph type="title"/>
          </p:nvPr>
        </p:nvSpPr>
        <p:spPr>
          <a:xfrm>
            <a:off x="720000" y="448056"/>
            <a:ext cx="7708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9" name="Google Shape;39;p7"/>
          <p:cNvSpPr txBox="1"/>
          <p:nvPr>
            <p:ph idx="1" type="subTitle"/>
          </p:nvPr>
        </p:nvSpPr>
        <p:spPr>
          <a:xfrm>
            <a:off x="3226500" y="1347250"/>
            <a:ext cx="5202000" cy="29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/>
        </p:txBody>
      </p:sp>
      <p:sp>
        <p:nvSpPr>
          <p:cNvPr id="40" name="Google Shape;40;p7"/>
          <p:cNvSpPr/>
          <p:nvPr/>
        </p:nvSpPr>
        <p:spPr>
          <a:xfrm flipH="1" rot="10800000">
            <a:off x="0" y="4929675"/>
            <a:ext cx="9144000" cy="230400"/>
          </a:xfrm>
          <a:prstGeom prst="rect">
            <a:avLst/>
          </a:prstGeom>
          <a:solidFill>
            <a:srgbClr val="B2D6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7"/>
          <p:cNvSpPr/>
          <p:nvPr/>
        </p:nvSpPr>
        <p:spPr>
          <a:xfrm flipH="1" rot="10800000">
            <a:off x="0" y="4811596"/>
            <a:ext cx="9144000" cy="119100"/>
          </a:xfrm>
          <a:prstGeom prst="rect">
            <a:avLst/>
          </a:prstGeom>
          <a:solidFill>
            <a:srgbClr val="D0E7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1072900" y="1002300"/>
            <a:ext cx="6998400" cy="233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7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4" name="Google Shape;44;p8"/>
          <p:cNvSpPr/>
          <p:nvPr/>
        </p:nvSpPr>
        <p:spPr>
          <a:xfrm flipH="1" rot="10800000">
            <a:off x="0" y="4604475"/>
            <a:ext cx="9144000" cy="555600"/>
          </a:xfrm>
          <a:prstGeom prst="rect">
            <a:avLst/>
          </a:prstGeom>
          <a:solidFill>
            <a:srgbClr val="B2D6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" name="Google Shape;45;p8"/>
          <p:cNvSpPr/>
          <p:nvPr/>
        </p:nvSpPr>
        <p:spPr>
          <a:xfrm flipH="1" rot="10800000">
            <a:off x="0" y="4319675"/>
            <a:ext cx="9144000" cy="287100"/>
          </a:xfrm>
          <a:prstGeom prst="rect">
            <a:avLst/>
          </a:prstGeom>
          <a:solidFill>
            <a:srgbClr val="D0E7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9"/>
          <p:cNvSpPr txBox="1"/>
          <p:nvPr>
            <p:ph type="title"/>
          </p:nvPr>
        </p:nvSpPr>
        <p:spPr>
          <a:xfrm>
            <a:off x="2116650" y="993150"/>
            <a:ext cx="4910700" cy="97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8" name="Google Shape;48;p9"/>
          <p:cNvSpPr txBox="1"/>
          <p:nvPr>
            <p:ph idx="1" type="subTitle"/>
          </p:nvPr>
        </p:nvSpPr>
        <p:spPr>
          <a:xfrm>
            <a:off x="2116650" y="1822650"/>
            <a:ext cx="4910700" cy="150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9"/>
          <p:cNvSpPr/>
          <p:nvPr/>
        </p:nvSpPr>
        <p:spPr>
          <a:xfrm flipH="1" rot="10800000">
            <a:off x="0" y="4319675"/>
            <a:ext cx="9144000" cy="287100"/>
          </a:xfrm>
          <a:prstGeom prst="rect">
            <a:avLst/>
          </a:prstGeom>
          <a:solidFill>
            <a:srgbClr val="D0E7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9"/>
          <p:cNvSpPr/>
          <p:nvPr/>
        </p:nvSpPr>
        <p:spPr>
          <a:xfrm flipH="1" rot="10800000">
            <a:off x="0" y="4604475"/>
            <a:ext cx="9144000" cy="555600"/>
          </a:xfrm>
          <a:prstGeom prst="rect">
            <a:avLst/>
          </a:prstGeom>
          <a:solidFill>
            <a:srgbClr val="B2D6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0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53" name="Google Shape;53;p10"/>
          <p:cNvSpPr txBox="1"/>
          <p:nvPr>
            <p:ph type="title"/>
          </p:nvPr>
        </p:nvSpPr>
        <p:spPr>
          <a:xfrm>
            <a:off x="722376" y="440655"/>
            <a:ext cx="4478400" cy="12621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theme" Target="../theme/theme1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oboto Slab"/>
              <a:buNone/>
              <a:defRPr sz="35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oboto Slab"/>
              <a:buNone/>
              <a:defRPr sz="35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oboto Slab"/>
              <a:buNone/>
              <a:defRPr sz="35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oboto Slab"/>
              <a:buNone/>
              <a:defRPr sz="35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oboto Slab"/>
              <a:buNone/>
              <a:defRPr sz="35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oboto Slab"/>
              <a:buNone/>
              <a:defRPr sz="35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oboto Slab"/>
              <a:buNone/>
              <a:defRPr sz="35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oboto Slab"/>
              <a:buNone/>
              <a:defRPr sz="35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oboto Slab"/>
              <a:buNone/>
              <a:defRPr sz="35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400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Relationship Id="rId4" Type="http://schemas.openxmlformats.org/officeDocument/2006/relationships/image" Target="../media/image10.png"/><Relationship Id="rId5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Relationship Id="rId4" Type="http://schemas.openxmlformats.org/officeDocument/2006/relationships/image" Target="../media/image10.png"/><Relationship Id="rId5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Relationship Id="rId4" Type="http://schemas.openxmlformats.org/officeDocument/2006/relationships/image" Target="../media/image10.png"/><Relationship Id="rId5" Type="http://schemas.openxmlformats.org/officeDocument/2006/relationships/image" Target="../media/image1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png"/><Relationship Id="rId4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Relationship Id="rId4" Type="http://schemas.openxmlformats.org/officeDocument/2006/relationships/image" Target="../media/image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4.png"/><Relationship Id="rId4" Type="http://schemas.openxmlformats.org/officeDocument/2006/relationships/image" Target="../media/image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2.png"/><Relationship Id="rId4" Type="http://schemas.openxmlformats.org/officeDocument/2006/relationships/image" Target="../media/image28.png"/><Relationship Id="rId9" Type="http://schemas.openxmlformats.org/officeDocument/2006/relationships/image" Target="../media/image27.png"/><Relationship Id="rId5" Type="http://schemas.openxmlformats.org/officeDocument/2006/relationships/image" Target="../media/image17.png"/><Relationship Id="rId6" Type="http://schemas.openxmlformats.org/officeDocument/2006/relationships/image" Target="../media/image11.png"/><Relationship Id="rId7" Type="http://schemas.openxmlformats.org/officeDocument/2006/relationships/image" Target="../media/image19.png"/><Relationship Id="rId8" Type="http://schemas.openxmlformats.org/officeDocument/2006/relationships/image" Target="../media/image32.png"/><Relationship Id="rId10" Type="http://schemas.openxmlformats.org/officeDocument/2006/relationships/image" Target="../media/image3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4.png"/><Relationship Id="rId4" Type="http://schemas.openxmlformats.org/officeDocument/2006/relationships/image" Target="../media/image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2.png"/><Relationship Id="rId4" Type="http://schemas.openxmlformats.org/officeDocument/2006/relationships/image" Target="../media/image25.png"/><Relationship Id="rId5" Type="http://schemas.openxmlformats.org/officeDocument/2006/relationships/image" Target="../media/image2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9.png"/><Relationship Id="rId4" Type="http://schemas.openxmlformats.org/officeDocument/2006/relationships/image" Target="../media/image33.png"/><Relationship Id="rId5" Type="http://schemas.openxmlformats.org/officeDocument/2006/relationships/image" Target="../media/image2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4.png"/><Relationship Id="rId4" Type="http://schemas.openxmlformats.org/officeDocument/2006/relationships/image" Target="../media/image2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4.png"/><Relationship Id="rId4" Type="http://schemas.openxmlformats.org/officeDocument/2006/relationships/image" Target="../media/image2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6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Relationship Id="rId4" Type="http://schemas.openxmlformats.org/officeDocument/2006/relationships/image" Target="../media/image4.png"/><Relationship Id="rId5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2E6"/>
        </a:solidFill>
      </p:bgPr>
    </p:bg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9"/>
          <p:cNvSpPr txBox="1"/>
          <p:nvPr>
            <p:ph type="ctrTitle"/>
          </p:nvPr>
        </p:nvSpPr>
        <p:spPr>
          <a:xfrm>
            <a:off x="713225" y="740375"/>
            <a:ext cx="5958900" cy="214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/>
              <a:t>Computer Assisted Diagnostics</a:t>
            </a:r>
            <a:endParaRPr sz="4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900"/>
              <a:t>Breast Tumor Biopsy Classification</a:t>
            </a:r>
            <a:endParaRPr b="1" sz="3900"/>
          </a:p>
        </p:txBody>
      </p:sp>
      <p:sp>
        <p:nvSpPr>
          <p:cNvPr id="201" name="Google Shape;201;p29"/>
          <p:cNvSpPr txBox="1"/>
          <p:nvPr>
            <p:ph idx="1" type="subTitle"/>
          </p:nvPr>
        </p:nvSpPr>
        <p:spPr>
          <a:xfrm>
            <a:off x="713225" y="2922176"/>
            <a:ext cx="4528800" cy="4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Nicholas Lee, Nic Brathwaite, Amir Moayed</a:t>
            </a:r>
            <a:endParaRPr/>
          </a:p>
        </p:txBody>
      </p:sp>
      <p:pic>
        <p:nvPicPr>
          <p:cNvPr id="202" name="Google Shape;202;p29"/>
          <p:cNvPicPr preferRelativeResize="0"/>
          <p:nvPr/>
        </p:nvPicPr>
        <p:blipFill rotWithShape="1">
          <a:blip r:embed="rId3">
            <a:alphaModFix/>
          </a:blip>
          <a:srcRect b="0" l="-3740" r="-3740" t="0"/>
          <a:stretch/>
        </p:blipFill>
        <p:spPr>
          <a:xfrm>
            <a:off x="6463675" y="1568696"/>
            <a:ext cx="2043301" cy="30460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3" name="Google Shape;203;p29"/>
          <p:cNvCxnSpPr/>
          <p:nvPr/>
        </p:nvCxnSpPr>
        <p:spPr>
          <a:xfrm>
            <a:off x="821725" y="2901300"/>
            <a:ext cx="35349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04" name="Google Shape;204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58576" y="3418075"/>
            <a:ext cx="1285625" cy="1194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8"/>
          <p:cNvSpPr txBox="1"/>
          <p:nvPr>
            <p:ph type="title"/>
          </p:nvPr>
        </p:nvSpPr>
        <p:spPr>
          <a:xfrm>
            <a:off x="4658650" y="1043325"/>
            <a:ext cx="3975000" cy="186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Can You Tell the Difference?</a:t>
            </a:r>
            <a:endParaRPr/>
          </a:p>
        </p:txBody>
      </p:sp>
      <p:sp>
        <p:nvSpPr>
          <p:cNvPr id="333" name="Google Shape;333;p38"/>
          <p:cNvSpPr txBox="1"/>
          <p:nvPr>
            <p:ph idx="1" type="subTitle"/>
          </p:nvPr>
        </p:nvSpPr>
        <p:spPr>
          <a:xfrm>
            <a:off x="4455875" y="2903625"/>
            <a:ext cx="3975000" cy="111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Which is benign and which is malignant?</a:t>
            </a:r>
            <a:endParaRPr/>
          </a:p>
        </p:txBody>
      </p:sp>
      <p:pic>
        <p:nvPicPr>
          <p:cNvPr id="334" name="Google Shape;33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90075" y="4230500"/>
            <a:ext cx="608150" cy="565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5" name="Google Shape;335;p38"/>
          <p:cNvGrpSpPr/>
          <p:nvPr/>
        </p:nvGrpSpPr>
        <p:grpSpPr>
          <a:xfrm>
            <a:off x="263173" y="420646"/>
            <a:ext cx="4351806" cy="4302208"/>
            <a:chOff x="124300" y="202175"/>
            <a:chExt cx="3262223" cy="3376399"/>
          </a:xfrm>
        </p:grpSpPr>
        <p:pic>
          <p:nvPicPr>
            <p:cNvPr id="336" name="Google Shape;336;p38"/>
            <p:cNvPicPr preferRelativeResize="0"/>
            <p:nvPr/>
          </p:nvPicPr>
          <p:blipFill rotWithShape="1">
            <a:blip r:embed="rId4">
              <a:alphaModFix/>
            </a:blip>
            <a:srcRect b="0" l="0" r="40169" t="0"/>
            <a:stretch/>
          </p:blipFill>
          <p:spPr>
            <a:xfrm>
              <a:off x="124300" y="202175"/>
              <a:ext cx="3262223" cy="16881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7" name="Google Shape;337;p38"/>
            <p:cNvPicPr preferRelativeResize="0"/>
            <p:nvPr/>
          </p:nvPicPr>
          <p:blipFill rotWithShape="1">
            <a:blip r:embed="rId5">
              <a:alphaModFix/>
            </a:blip>
            <a:srcRect b="0" l="0" r="40262" t="0"/>
            <a:stretch/>
          </p:blipFill>
          <p:spPr>
            <a:xfrm>
              <a:off x="124300" y="1890375"/>
              <a:ext cx="3262223" cy="168819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39"/>
          <p:cNvSpPr txBox="1"/>
          <p:nvPr>
            <p:ph type="title"/>
          </p:nvPr>
        </p:nvSpPr>
        <p:spPr>
          <a:xfrm>
            <a:off x="5988000" y="1512925"/>
            <a:ext cx="2774700" cy="163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Correct Labels</a:t>
            </a:r>
            <a:endParaRPr/>
          </a:p>
        </p:txBody>
      </p:sp>
      <p:sp>
        <p:nvSpPr>
          <p:cNvPr id="343" name="Google Shape;343;p39"/>
          <p:cNvSpPr txBox="1"/>
          <p:nvPr>
            <p:ph idx="1" type="subTitle"/>
          </p:nvPr>
        </p:nvSpPr>
        <p:spPr>
          <a:xfrm>
            <a:off x="4807425" y="3407425"/>
            <a:ext cx="943500" cy="51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Benign</a:t>
            </a:r>
            <a:endParaRPr/>
          </a:p>
        </p:txBody>
      </p:sp>
      <p:pic>
        <p:nvPicPr>
          <p:cNvPr id="344" name="Google Shape;34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90075" y="4230500"/>
            <a:ext cx="608150" cy="565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5" name="Google Shape;345;p39"/>
          <p:cNvGrpSpPr/>
          <p:nvPr/>
        </p:nvGrpSpPr>
        <p:grpSpPr>
          <a:xfrm>
            <a:off x="263173" y="420646"/>
            <a:ext cx="4351806" cy="4302208"/>
            <a:chOff x="263173" y="420646"/>
            <a:chExt cx="4351806" cy="4302208"/>
          </a:xfrm>
        </p:grpSpPr>
        <p:pic>
          <p:nvPicPr>
            <p:cNvPr id="346" name="Google Shape;346;p39"/>
            <p:cNvPicPr preferRelativeResize="0"/>
            <p:nvPr/>
          </p:nvPicPr>
          <p:blipFill rotWithShape="1">
            <a:blip r:embed="rId4">
              <a:alphaModFix/>
            </a:blip>
            <a:srcRect b="0" l="0" r="40169" t="0"/>
            <a:stretch/>
          </p:blipFill>
          <p:spPr>
            <a:xfrm>
              <a:off x="263173" y="420646"/>
              <a:ext cx="4351806" cy="215110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7" name="Google Shape;347;p39"/>
            <p:cNvPicPr preferRelativeResize="0"/>
            <p:nvPr/>
          </p:nvPicPr>
          <p:blipFill rotWithShape="1">
            <a:blip r:embed="rId5">
              <a:alphaModFix/>
            </a:blip>
            <a:srcRect b="0" l="0" r="40262" t="0"/>
            <a:stretch/>
          </p:blipFill>
          <p:spPr>
            <a:xfrm>
              <a:off x="263173" y="2571751"/>
              <a:ext cx="4351805" cy="215110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48" name="Google Shape;348;p39"/>
          <p:cNvSpPr txBox="1"/>
          <p:nvPr>
            <p:ph idx="1" type="subTitle"/>
          </p:nvPr>
        </p:nvSpPr>
        <p:spPr>
          <a:xfrm>
            <a:off x="4765100" y="1311700"/>
            <a:ext cx="1126500" cy="45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Malignant</a:t>
            </a:r>
            <a:endParaRPr/>
          </a:p>
        </p:txBody>
      </p:sp>
      <p:sp>
        <p:nvSpPr>
          <p:cNvPr id="349" name="Google Shape;349;p39"/>
          <p:cNvSpPr/>
          <p:nvPr/>
        </p:nvSpPr>
        <p:spPr>
          <a:xfrm>
            <a:off x="4634725" y="506525"/>
            <a:ext cx="124200" cy="20652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p39"/>
          <p:cNvSpPr/>
          <p:nvPr/>
        </p:nvSpPr>
        <p:spPr>
          <a:xfrm>
            <a:off x="4634713" y="2632675"/>
            <a:ext cx="124200" cy="20652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51" name="Google Shape;351;p39"/>
          <p:cNvCxnSpPr/>
          <p:nvPr/>
        </p:nvCxnSpPr>
        <p:spPr>
          <a:xfrm flipH="1" rot="10800000">
            <a:off x="214725" y="2567025"/>
            <a:ext cx="5680200" cy="96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40"/>
          <p:cNvSpPr txBox="1"/>
          <p:nvPr>
            <p:ph type="title"/>
          </p:nvPr>
        </p:nvSpPr>
        <p:spPr>
          <a:xfrm>
            <a:off x="4658650" y="1043325"/>
            <a:ext cx="3975000" cy="186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Round 2</a:t>
            </a:r>
            <a:r>
              <a:rPr lang="en"/>
              <a:t> 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Which Subtypes Are These? </a:t>
            </a:r>
            <a:endParaRPr/>
          </a:p>
        </p:txBody>
      </p:sp>
      <p:sp>
        <p:nvSpPr>
          <p:cNvPr id="357" name="Google Shape;357;p40"/>
          <p:cNvSpPr txBox="1"/>
          <p:nvPr>
            <p:ph idx="1" type="subTitle"/>
          </p:nvPr>
        </p:nvSpPr>
        <p:spPr>
          <a:xfrm>
            <a:off x="4701700" y="3008913"/>
            <a:ext cx="3975000" cy="111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Categories: </a:t>
            </a:r>
            <a:endParaRPr u="sng"/>
          </a:p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Adenosis, Phyllodes Tumor, Fibroadenoma, Tubular </a:t>
            </a:r>
            <a:r>
              <a:rPr lang="en"/>
              <a:t>Adenoma</a:t>
            </a:r>
            <a:r>
              <a:rPr lang="en"/>
              <a:t>, Carcinoma, Lobular Carcinoma, Mucinous Carcinoma, Papillary Carcinoma? </a:t>
            </a:r>
            <a:endParaRPr/>
          </a:p>
        </p:txBody>
      </p:sp>
      <p:pic>
        <p:nvPicPr>
          <p:cNvPr id="358" name="Google Shape;358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90075" y="4230500"/>
            <a:ext cx="608150" cy="565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9" name="Google Shape;359;p40"/>
          <p:cNvGrpSpPr/>
          <p:nvPr/>
        </p:nvGrpSpPr>
        <p:grpSpPr>
          <a:xfrm>
            <a:off x="263173" y="420646"/>
            <a:ext cx="4351806" cy="4302208"/>
            <a:chOff x="124300" y="202175"/>
            <a:chExt cx="3262223" cy="3376399"/>
          </a:xfrm>
        </p:grpSpPr>
        <p:pic>
          <p:nvPicPr>
            <p:cNvPr id="360" name="Google Shape;360;p40"/>
            <p:cNvPicPr preferRelativeResize="0"/>
            <p:nvPr/>
          </p:nvPicPr>
          <p:blipFill rotWithShape="1">
            <a:blip r:embed="rId4">
              <a:alphaModFix/>
            </a:blip>
            <a:srcRect b="0" l="0" r="40169" t="0"/>
            <a:stretch/>
          </p:blipFill>
          <p:spPr>
            <a:xfrm>
              <a:off x="124300" y="202175"/>
              <a:ext cx="3262223" cy="16881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1" name="Google Shape;361;p40"/>
            <p:cNvPicPr preferRelativeResize="0"/>
            <p:nvPr/>
          </p:nvPicPr>
          <p:blipFill rotWithShape="1">
            <a:blip r:embed="rId5">
              <a:alphaModFix/>
            </a:blip>
            <a:srcRect b="0" l="0" r="40262" t="0"/>
            <a:stretch/>
          </p:blipFill>
          <p:spPr>
            <a:xfrm>
              <a:off x="124300" y="1890375"/>
              <a:ext cx="3262223" cy="168819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41"/>
          <p:cNvSpPr txBox="1"/>
          <p:nvPr>
            <p:ph type="title"/>
          </p:nvPr>
        </p:nvSpPr>
        <p:spPr>
          <a:xfrm>
            <a:off x="436950" y="2359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Set Label Composition</a:t>
            </a:r>
            <a:endParaRPr/>
          </a:p>
        </p:txBody>
      </p:sp>
      <p:sp>
        <p:nvSpPr>
          <p:cNvPr id="367" name="Google Shape;367;p41"/>
          <p:cNvSpPr txBox="1"/>
          <p:nvPr/>
        </p:nvSpPr>
        <p:spPr>
          <a:xfrm>
            <a:off x="544175" y="1037250"/>
            <a:ext cx="6806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</a:pPr>
            <a:r>
              <a:rPr lang="en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Unbalanced Categories: </a:t>
            </a:r>
            <a:r>
              <a:rPr lang="en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Malignant / </a:t>
            </a:r>
            <a:r>
              <a:rPr lang="en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Ductal Carcinoma </a:t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368" name="Google Shape;368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3625" y="1946050"/>
            <a:ext cx="3971551" cy="275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9050" y="1931537"/>
            <a:ext cx="3506076" cy="1871350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p41"/>
          <p:cNvSpPr txBox="1"/>
          <p:nvPr/>
        </p:nvSpPr>
        <p:spPr>
          <a:xfrm>
            <a:off x="5700425" y="1562425"/>
            <a:ext cx="2514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Sub Classes</a:t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4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</a:t>
            </a:r>
            <a:r>
              <a:rPr lang="en"/>
              <a:t>urrent Situation &amp; Problems</a:t>
            </a:r>
            <a:endParaRPr/>
          </a:p>
        </p:txBody>
      </p:sp>
      <p:sp>
        <p:nvSpPr>
          <p:cNvPr id="376" name="Google Shape;376;p42"/>
          <p:cNvSpPr txBox="1"/>
          <p:nvPr/>
        </p:nvSpPr>
        <p:spPr>
          <a:xfrm>
            <a:off x="1921083" y="1106950"/>
            <a:ext cx="5301900" cy="48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Current situation</a:t>
            </a:r>
            <a:endParaRPr sz="20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377" name="Google Shape;377;p42"/>
          <p:cNvSpPr txBox="1"/>
          <p:nvPr/>
        </p:nvSpPr>
        <p:spPr>
          <a:xfrm>
            <a:off x="1921025" y="1518850"/>
            <a:ext cx="5301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Difficult to classify and </a:t>
            </a:r>
            <a:r>
              <a:rPr lang="en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accurately</a:t>
            </a:r>
            <a:r>
              <a:rPr lang="en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monitor the presence and progression of cancer tumors</a:t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378" name="Google Shape;378;p42"/>
          <p:cNvCxnSpPr/>
          <p:nvPr/>
        </p:nvCxnSpPr>
        <p:spPr>
          <a:xfrm>
            <a:off x="1764675" y="3110617"/>
            <a:ext cx="6249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9" name="Google Shape;379;p42"/>
          <p:cNvSpPr txBox="1"/>
          <p:nvPr/>
        </p:nvSpPr>
        <p:spPr>
          <a:xfrm>
            <a:off x="1343625" y="2355175"/>
            <a:ext cx="1467000" cy="684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Time Intensive</a:t>
            </a:r>
            <a:endParaRPr sz="20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380" name="Google Shape;380;p42"/>
          <p:cNvSpPr txBox="1"/>
          <p:nvPr/>
        </p:nvSpPr>
        <p:spPr>
          <a:xfrm>
            <a:off x="1051275" y="3233785"/>
            <a:ext cx="2051700" cy="15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Pathologist Training</a:t>
            </a:r>
            <a:r>
              <a:rPr lang="en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: MD and 3 year residency </a:t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Technician Training</a:t>
            </a:r>
            <a:r>
              <a:rPr lang="en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: Associate Degree</a:t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381" name="Google Shape;381;p42"/>
          <p:cNvCxnSpPr/>
          <p:nvPr/>
        </p:nvCxnSpPr>
        <p:spPr>
          <a:xfrm>
            <a:off x="4259575" y="3110617"/>
            <a:ext cx="6249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2" name="Google Shape;382;p42"/>
          <p:cNvSpPr txBox="1"/>
          <p:nvPr/>
        </p:nvSpPr>
        <p:spPr>
          <a:xfrm>
            <a:off x="3595300" y="2355175"/>
            <a:ext cx="2051700" cy="7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Discrepancy</a:t>
            </a:r>
            <a:r>
              <a:rPr lang="en" sz="2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 In Consensus</a:t>
            </a:r>
            <a:endParaRPr sz="20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383" name="Google Shape;383;p42"/>
          <p:cNvSpPr txBox="1"/>
          <p:nvPr/>
        </p:nvSpPr>
        <p:spPr>
          <a:xfrm>
            <a:off x="3577975" y="3207850"/>
            <a:ext cx="2051700" cy="15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Consensus around classifications from pathologist hover around 70 - 80 %</a:t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384" name="Google Shape;384;p42"/>
          <p:cNvCxnSpPr/>
          <p:nvPr/>
        </p:nvCxnSpPr>
        <p:spPr>
          <a:xfrm>
            <a:off x="6818050" y="3110636"/>
            <a:ext cx="6249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5" name="Google Shape;385;p42"/>
          <p:cNvSpPr txBox="1"/>
          <p:nvPr/>
        </p:nvSpPr>
        <p:spPr>
          <a:xfrm>
            <a:off x="6147650" y="2355175"/>
            <a:ext cx="2051700" cy="7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Variation from Preparation</a:t>
            </a:r>
            <a:endParaRPr sz="20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386" name="Google Shape;386;p42"/>
          <p:cNvSpPr txBox="1"/>
          <p:nvPr/>
        </p:nvSpPr>
        <p:spPr>
          <a:xfrm>
            <a:off x="6147650" y="3233785"/>
            <a:ext cx="2051700" cy="15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The procedure for creating the microscope biopsy slides can vary from hospital to hospital and the personal that handles the tissue. The equipment used will also cause image artifacts</a:t>
            </a:r>
            <a:endParaRPr sz="11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87" name="Google Shape;387;p42"/>
          <p:cNvSpPr txBox="1"/>
          <p:nvPr/>
        </p:nvSpPr>
        <p:spPr>
          <a:xfrm>
            <a:off x="1921075" y="4210096"/>
            <a:ext cx="5301900" cy="409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cxnSp>
        <p:nvCxnSpPr>
          <p:cNvPr id="388" name="Google Shape;388;p42"/>
          <p:cNvCxnSpPr/>
          <p:nvPr/>
        </p:nvCxnSpPr>
        <p:spPr>
          <a:xfrm>
            <a:off x="1343625" y="1069769"/>
            <a:ext cx="70467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89" name="Google Shape;38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1402185">
            <a:off x="547508" y="1486133"/>
            <a:ext cx="970183" cy="10197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43"/>
          <p:cNvSpPr txBox="1"/>
          <p:nvPr>
            <p:ph type="title"/>
          </p:nvPr>
        </p:nvSpPr>
        <p:spPr>
          <a:xfrm>
            <a:off x="713225" y="2147650"/>
            <a:ext cx="41844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Prep</a:t>
            </a:r>
            <a:endParaRPr/>
          </a:p>
        </p:txBody>
      </p:sp>
      <p:sp>
        <p:nvSpPr>
          <p:cNvPr id="395" name="Google Shape;395;p43"/>
          <p:cNvSpPr txBox="1"/>
          <p:nvPr>
            <p:ph idx="1" type="subTitle"/>
          </p:nvPr>
        </p:nvSpPr>
        <p:spPr>
          <a:xfrm>
            <a:off x="713225" y="3079825"/>
            <a:ext cx="3026700" cy="7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You can describe the topic of the section here</a:t>
            </a:r>
            <a:endParaRPr/>
          </a:p>
        </p:txBody>
      </p:sp>
      <p:sp>
        <p:nvSpPr>
          <p:cNvPr id="396" name="Google Shape;396;p43"/>
          <p:cNvSpPr txBox="1"/>
          <p:nvPr>
            <p:ph idx="2" type="title"/>
          </p:nvPr>
        </p:nvSpPr>
        <p:spPr>
          <a:xfrm>
            <a:off x="713225" y="1025775"/>
            <a:ext cx="1435800" cy="127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pic>
        <p:nvPicPr>
          <p:cNvPr id="397" name="Google Shape;397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82469" y="1246751"/>
            <a:ext cx="2924180" cy="3358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9803098">
            <a:off x="4240740" y="750678"/>
            <a:ext cx="1144821" cy="113554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99" name="Google Shape;399;p43"/>
          <p:cNvCxnSpPr/>
          <p:nvPr/>
        </p:nvCxnSpPr>
        <p:spPr>
          <a:xfrm>
            <a:off x="831875" y="2169700"/>
            <a:ext cx="11985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4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 Curation</a:t>
            </a:r>
            <a:endParaRPr/>
          </a:p>
        </p:txBody>
      </p:sp>
      <p:sp>
        <p:nvSpPr>
          <p:cNvPr id="405" name="Google Shape;405;p44"/>
          <p:cNvSpPr txBox="1"/>
          <p:nvPr>
            <p:ph idx="1" type="subTitle"/>
          </p:nvPr>
        </p:nvSpPr>
        <p:spPr>
          <a:xfrm>
            <a:off x="2146113" y="2073000"/>
            <a:ext cx="19860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Benign vs Malignant</a:t>
            </a:r>
            <a:endParaRPr/>
          </a:p>
        </p:txBody>
      </p:sp>
      <p:sp>
        <p:nvSpPr>
          <p:cNvPr id="406" name="Google Shape;406;p44"/>
          <p:cNvSpPr txBox="1"/>
          <p:nvPr>
            <p:ph idx="2" type="subTitle"/>
          </p:nvPr>
        </p:nvSpPr>
        <p:spPr>
          <a:xfrm>
            <a:off x="5011887" y="2073000"/>
            <a:ext cx="19860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8 unique tumor types</a:t>
            </a:r>
            <a:endParaRPr/>
          </a:p>
        </p:txBody>
      </p:sp>
      <p:sp>
        <p:nvSpPr>
          <p:cNvPr id="407" name="Google Shape;407;p44"/>
          <p:cNvSpPr txBox="1"/>
          <p:nvPr>
            <p:ph idx="3" type="subTitle"/>
          </p:nvPr>
        </p:nvSpPr>
        <p:spPr>
          <a:xfrm>
            <a:off x="713227" y="3427025"/>
            <a:ext cx="19860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40x to 400x</a:t>
            </a:r>
            <a:endParaRPr/>
          </a:p>
        </p:txBody>
      </p:sp>
      <p:sp>
        <p:nvSpPr>
          <p:cNvPr id="408" name="Google Shape;408;p44"/>
          <p:cNvSpPr txBox="1"/>
          <p:nvPr>
            <p:ph idx="4" type="subTitle"/>
          </p:nvPr>
        </p:nvSpPr>
        <p:spPr>
          <a:xfrm>
            <a:off x="3579000" y="3427025"/>
            <a:ext cx="19860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Directories</a:t>
            </a:r>
            <a:endParaRPr/>
          </a:p>
        </p:txBody>
      </p:sp>
      <p:sp>
        <p:nvSpPr>
          <p:cNvPr id="409" name="Google Shape;409;p44"/>
          <p:cNvSpPr txBox="1"/>
          <p:nvPr>
            <p:ph idx="5" type="subTitle"/>
          </p:nvPr>
        </p:nvSpPr>
        <p:spPr>
          <a:xfrm>
            <a:off x="6444773" y="3427025"/>
            <a:ext cx="19860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Tensor Dataset and Slices</a:t>
            </a:r>
            <a:endParaRPr/>
          </a:p>
        </p:txBody>
      </p:sp>
      <p:sp>
        <p:nvSpPr>
          <p:cNvPr id="410" name="Google Shape;410;p44"/>
          <p:cNvSpPr txBox="1"/>
          <p:nvPr>
            <p:ph idx="6" type="subTitle"/>
          </p:nvPr>
        </p:nvSpPr>
        <p:spPr>
          <a:xfrm>
            <a:off x="2150013" y="1562201"/>
            <a:ext cx="19782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Binary Labels</a:t>
            </a:r>
            <a:endParaRPr/>
          </a:p>
        </p:txBody>
      </p:sp>
      <p:sp>
        <p:nvSpPr>
          <p:cNvPr id="411" name="Google Shape;411;p44"/>
          <p:cNvSpPr txBox="1"/>
          <p:nvPr>
            <p:ph idx="7" type="subTitle"/>
          </p:nvPr>
        </p:nvSpPr>
        <p:spPr>
          <a:xfrm>
            <a:off x="5015775" y="1391651"/>
            <a:ext cx="1978200" cy="83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Tumor Type Classification</a:t>
            </a:r>
            <a:endParaRPr/>
          </a:p>
        </p:txBody>
      </p:sp>
      <p:sp>
        <p:nvSpPr>
          <p:cNvPr id="412" name="Google Shape;412;p44"/>
          <p:cNvSpPr txBox="1"/>
          <p:nvPr>
            <p:ph idx="8" type="subTitle"/>
          </p:nvPr>
        </p:nvSpPr>
        <p:spPr>
          <a:xfrm>
            <a:off x="717127" y="3086800"/>
            <a:ext cx="19782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Magnification</a:t>
            </a:r>
            <a:endParaRPr/>
          </a:p>
        </p:txBody>
      </p:sp>
      <p:sp>
        <p:nvSpPr>
          <p:cNvPr id="413" name="Google Shape;413;p44"/>
          <p:cNvSpPr txBox="1"/>
          <p:nvPr>
            <p:ph idx="9" type="subTitle"/>
          </p:nvPr>
        </p:nvSpPr>
        <p:spPr>
          <a:xfrm>
            <a:off x="3582900" y="3086800"/>
            <a:ext cx="19782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Path</a:t>
            </a:r>
            <a:endParaRPr/>
          </a:p>
        </p:txBody>
      </p:sp>
      <p:sp>
        <p:nvSpPr>
          <p:cNvPr id="414" name="Google Shape;414;p44"/>
          <p:cNvSpPr txBox="1"/>
          <p:nvPr>
            <p:ph idx="13" type="subTitle"/>
          </p:nvPr>
        </p:nvSpPr>
        <p:spPr>
          <a:xfrm>
            <a:off x="6448673" y="3086800"/>
            <a:ext cx="19782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Tensor Dataset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4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</a:t>
            </a:r>
            <a:r>
              <a:rPr lang="en"/>
              <a:t>tudy objectives</a:t>
            </a:r>
            <a:endParaRPr/>
          </a:p>
        </p:txBody>
      </p:sp>
      <p:sp>
        <p:nvSpPr>
          <p:cNvPr id="420" name="Google Shape;420;p45"/>
          <p:cNvSpPr txBox="1"/>
          <p:nvPr>
            <p:ph idx="1" type="subTitle"/>
          </p:nvPr>
        </p:nvSpPr>
        <p:spPr>
          <a:xfrm>
            <a:off x="720025" y="2038222"/>
            <a:ext cx="3206400" cy="67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reliable model with good accuracy and precision to help medical professionals</a:t>
            </a:r>
            <a:endParaRPr/>
          </a:p>
        </p:txBody>
      </p:sp>
      <p:sp>
        <p:nvSpPr>
          <p:cNvPr id="421" name="Google Shape;421;p45"/>
          <p:cNvSpPr txBox="1"/>
          <p:nvPr>
            <p:ph idx="2" type="subTitle"/>
          </p:nvPr>
        </p:nvSpPr>
        <p:spPr>
          <a:xfrm>
            <a:off x="5217595" y="2038222"/>
            <a:ext cx="3206400" cy="67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Low computational cost to augment and create image datasets</a:t>
            </a:r>
            <a:endParaRPr/>
          </a:p>
        </p:txBody>
      </p:sp>
      <p:sp>
        <p:nvSpPr>
          <p:cNvPr id="422" name="Google Shape;422;p45"/>
          <p:cNvSpPr txBox="1"/>
          <p:nvPr>
            <p:ph idx="3" type="subTitle"/>
          </p:nvPr>
        </p:nvSpPr>
        <p:spPr>
          <a:xfrm>
            <a:off x="720000" y="3509972"/>
            <a:ext cx="3206400" cy="67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Predictive feature for new images</a:t>
            </a:r>
            <a:endParaRPr/>
          </a:p>
        </p:txBody>
      </p:sp>
      <p:sp>
        <p:nvSpPr>
          <p:cNvPr id="423" name="Google Shape;423;p45"/>
          <p:cNvSpPr txBox="1"/>
          <p:nvPr>
            <p:ph idx="4" type="subTitle"/>
          </p:nvPr>
        </p:nvSpPr>
        <p:spPr>
          <a:xfrm>
            <a:off x="720024" y="1678538"/>
            <a:ext cx="3206400" cy="496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Assisted Diagnostic Tool</a:t>
            </a:r>
            <a:endParaRPr/>
          </a:p>
        </p:txBody>
      </p:sp>
      <p:sp>
        <p:nvSpPr>
          <p:cNvPr id="424" name="Google Shape;424;p45"/>
          <p:cNvSpPr txBox="1"/>
          <p:nvPr>
            <p:ph idx="5" type="subTitle"/>
          </p:nvPr>
        </p:nvSpPr>
        <p:spPr>
          <a:xfrm>
            <a:off x="5217589" y="1678538"/>
            <a:ext cx="3206400" cy="496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Cost Effective</a:t>
            </a:r>
            <a:endParaRPr/>
          </a:p>
        </p:txBody>
      </p:sp>
      <p:sp>
        <p:nvSpPr>
          <p:cNvPr id="425" name="Google Shape;425;p45"/>
          <p:cNvSpPr txBox="1"/>
          <p:nvPr>
            <p:ph idx="6" type="subTitle"/>
          </p:nvPr>
        </p:nvSpPr>
        <p:spPr>
          <a:xfrm>
            <a:off x="720013" y="3150288"/>
            <a:ext cx="3206400" cy="496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High Throughput</a:t>
            </a:r>
            <a:endParaRPr/>
          </a:p>
        </p:txBody>
      </p:sp>
      <p:pic>
        <p:nvPicPr>
          <p:cNvPr id="426" name="Google Shape;426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8100000">
            <a:off x="3999590" y="2238228"/>
            <a:ext cx="1144821" cy="1135548"/>
          </a:xfrm>
          <a:prstGeom prst="rect">
            <a:avLst/>
          </a:prstGeom>
          <a:noFill/>
          <a:ln>
            <a:noFill/>
          </a:ln>
        </p:spPr>
      </p:pic>
      <p:sp>
        <p:nvSpPr>
          <p:cNvPr id="427" name="Google Shape;427;p45"/>
          <p:cNvSpPr txBox="1"/>
          <p:nvPr>
            <p:ph idx="7" type="subTitle"/>
          </p:nvPr>
        </p:nvSpPr>
        <p:spPr>
          <a:xfrm>
            <a:off x="5217575" y="3509972"/>
            <a:ext cx="3206400" cy="67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drift</a:t>
            </a:r>
            <a:endParaRPr/>
          </a:p>
        </p:txBody>
      </p:sp>
      <p:sp>
        <p:nvSpPr>
          <p:cNvPr id="428" name="Google Shape;428;p45"/>
          <p:cNvSpPr txBox="1"/>
          <p:nvPr>
            <p:ph idx="8" type="subTitle"/>
          </p:nvPr>
        </p:nvSpPr>
        <p:spPr>
          <a:xfrm>
            <a:off x="5217588" y="3150288"/>
            <a:ext cx="3206400" cy="496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Risk factors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46"/>
          <p:cNvSpPr txBox="1"/>
          <p:nvPr>
            <p:ph type="title"/>
          </p:nvPr>
        </p:nvSpPr>
        <p:spPr>
          <a:xfrm>
            <a:off x="713225" y="2147650"/>
            <a:ext cx="4810800" cy="841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Selection</a:t>
            </a:r>
            <a:endParaRPr/>
          </a:p>
        </p:txBody>
      </p:sp>
      <p:sp>
        <p:nvSpPr>
          <p:cNvPr id="434" name="Google Shape;434;p46"/>
          <p:cNvSpPr txBox="1"/>
          <p:nvPr>
            <p:ph idx="1" type="subTitle"/>
          </p:nvPr>
        </p:nvSpPr>
        <p:spPr>
          <a:xfrm>
            <a:off x="713225" y="3079825"/>
            <a:ext cx="3026700" cy="7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You can describe the topic of the section here</a:t>
            </a:r>
            <a:endParaRPr/>
          </a:p>
        </p:txBody>
      </p:sp>
      <p:sp>
        <p:nvSpPr>
          <p:cNvPr id="435" name="Google Shape;435;p46"/>
          <p:cNvSpPr txBox="1"/>
          <p:nvPr>
            <p:ph idx="2" type="title"/>
          </p:nvPr>
        </p:nvSpPr>
        <p:spPr>
          <a:xfrm>
            <a:off x="713225" y="1025775"/>
            <a:ext cx="1435800" cy="127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pic>
        <p:nvPicPr>
          <p:cNvPr id="436" name="Google Shape;436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82469" y="1246751"/>
            <a:ext cx="2924180" cy="3358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" name="Google Shape;437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9803098">
            <a:off x="4240740" y="750678"/>
            <a:ext cx="1144821" cy="113554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38" name="Google Shape;438;p46"/>
          <p:cNvCxnSpPr/>
          <p:nvPr/>
        </p:nvCxnSpPr>
        <p:spPr>
          <a:xfrm>
            <a:off x="831875" y="2169700"/>
            <a:ext cx="11985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47"/>
          <p:cNvSpPr txBox="1"/>
          <p:nvPr>
            <p:ph type="title"/>
          </p:nvPr>
        </p:nvSpPr>
        <p:spPr>
          <a:xfrm>
            <a:off x="720000" y="2926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Augmentations</a:t>
            </a:r>
            <a:endParaRPr/>
          </a:p>
        </p:txBody>
      </p:sp>
      <p:sp>
        <p:nvSpPr>
          <p:cNvPr id="444" name="Google Shape;444;p47"/>
          <p:cNvSpPr txBox="1"/>
          <p:nvPr>
            <p:ph idx="1" type="subTitle"/>
          </p:nvPr>
        </p:nvSpPr>
        <p:spPr>
          <a:xfrm>
            <a:off x="-85362" y="1894800"/>
            <a:ext cx="19860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OG image (460,700, 3)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(460, 700, 1)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(120, 120, 3)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Clipped Image</a:t>
            </a:r>
            <a:endParaRPr sz="1000"/>
          </a:p>
        </p:txBody>
      </p:sp>
      <p:sp>
        <p:nvSpPr>
          <p:cNvPr id="445" name="Google Shape;445;p47"/>
          <p:cNvSpPr txBox="1"/>
          <p:nvPr>
            <p:ph idx="2" type="subTitle"/>
          </p:nvPr>
        </p:nvSpPr>
        <p:spPr>
          <a:xfrm>
            <a:off x="3429862" y="1894800"/>
            <a:ext cx="19860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Horizontal Flip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Vertical Flip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Zoom</a:t>
            </a:r>
            <a:endParaRPr sz="1200"/>
          </a:p>
        </p:txBody>
      </p:sp>
      <p:sp>
        <p:nvSpPr>
          <p:cNvPr id="446" name="Google Shape;446;p47"/>
          <p:cNvSpPr txBox="1"/>
          <p:nvPr>
            <p:ph idx="3" type="subTitle"/>
          </p:nvPr>
        </p:nvSpPr>
        <p:spPr>
          <a:xfrm>
            <a:off x="1734252" y="1894800"/>
            <a:ext cx="19860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Sharpen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Equalization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Linear Contrast</a:t>
            </a:r>
            <a:endParaRPr sz="1200"/>
          </a:p>
        </p:txBody>
      </p:sp>
      <p:sp>
        <p:nvSpPr>
          <p:cNvPr id="447" name="Google Shape;447;p47"/>
          <p:cNvSpPr txBox="1"/>
          <p:nvPr>
            <p:ph idx="4" type="subTitle"/>
          </p:nvPr>
        </p:nvSpPr>
        <p:spPr>
          <a:xfrm>
            <a:off x="5268650" y="1894800"/>
            <a:ext cx="19860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20 to 90 degree rotations</a:t>
            </a:r>
            <a:endParaRPr/>
          </a:p>
        </p:txBody>
      </p:sp>
      <p:sp>
        <p:nvSpPr>
          <p:cNvPr id="448" name="Google Shape;448;p47"/>
          <p:cNvSpPr txBox="1"/>
          <p:nvPr>
            <p:ph idx="5" type="subTitle"/>
          </p:nvPr>
        </p:nvSpPr>
        <p:spPr>
          <a:xfrm>
            <a:off x="7130573" y="1894800"/>
            <a:ext cx="19860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RGB vs Grayscale</a:t>
            </a:r>
            <a:endParaRPr sz="1200"/>
          </a:p>
        </p:txBody>
      </p:sp>
      <p:sp>
        <p:nvSpPr>
          <p:cNvPr id="449" name="Google Shape;449;p47"/>
          <p:cNvSpPr txBox="1"/>
          <p:nvPr>
            <p:ph idx="6" type="subTitle"/>
          </p:nvPr>
        </p:nvSpPr>
        <p:spPr>
          <a:xfrm>
            <a:off x="-81462" y="1326575"/>
            <a:ext cx="19782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Resize</a:t>
            </a:r>
            <a:endParaRPr/>
          </a:p>
        </p:txBody>
      </p:sp>
      <p:sp>
        <p:nvSpPr>
          <p:cNvPr id="450" name="Google Shape;450;p47"/>
          <p:cNvSpPr txBox="1"/>
          <p:nvPr>
            <p:ph idx="7" type="subTitle"/>
          </p:nvPr>
        </p:nvSpPr>
        <p:spPr>
          <a:xfrm>
            <a:off x="3433762" y="1326575"/>
            <a:ext cx="19782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Transpose</a:t>
            </a:r>
            <a:endParaRPr/>
          </a:p>
        </p:txBody>
      </p:sp>
      <p:sp>
        <p:nvSpPr>
          <p:cNvPr id="451" name="Google Shape;451;p47"/>
          <p:cNvSpPr txBox="1"/>
          <p:nvPr>
            <p:ph idx="8" type="subTitle"/>
          </p:nvPr>
        </p:nvSpPr>
        <p:spPr>
          <a:xfrm>
            <a:off x="1738152" y="1326575"/>
            <a:ext cx="19782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Contrast</a:t>
            </a:r>
            <a:endParaRPr/>
          </a:p>
        </p:txBody>
      </p:sp>
      <p:sp>
        <p:nvSpPr>
          <p:cNvPr id="452" name="Google Shape;452;p47"/>
          <p:cNvSpPr txBox="1"/>
          <p:nvPr>
            <p:ph idx="9" type="subTitle"/>
          </p:nvPr>
        </p:nvSpPr>
        <p:spPr>
          <a:xfrm>
            <a:off x="5272550" y="1326575"/>
            <a:ext cx="19782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Rotation</a:t>
            </a:r>
            <a:endParaRPr/>
          </a:p>
        </p:txBody>
      </p:sp>
      <p:sp>
        <p:nvSpPr>
          <p:cNvPr id="453" name="Google Shape;453;p47"/>
          <p:cNvSpPr txBox="1"/>
          <p:nvPr>
            <p:ph idx="13" type="subTitle"/>
          </p:nvPr>
        </p:nvSpPr>
        <p:spPr>
          <a:xfrm>
            <a:off x="7286875" y="1166675"/>
            <a:ext cx="1978200" cy="81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Color Augmentation</a:t>
            </a:r>
            <a:endParaRPr/>
          </a:p>
        </p:txBody>
      </p:sp>
      <p:pic>
        <p:nvPicPr>
          <p:cNvPr id="454" name="Google Shape;454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719400"/>
            <a:ext cx="1585750" cy="1041734"/>
          </a:xfrm>
          <a:prstGeom prst="rect">
            <a:avLst/>
          </a:prstGeom>
          <a:noFill/>
          <a:ln>
            <a:noFill/>
          </a:ln>
        </p:spPr>
      </p:pic>
      <p:pic>
        <p:nvPicPr>
          <p:cNvPr id="455" name="Google Shape;455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81213" y="2727564"/>
            <a:ext cx="1292074" cy="1025407"/>
          </a:xfrm>
          <a:prstGeom prst="rect">
            <a:avLst/>
          </a:prstGeom>
          <a:noFill/>
          <a:ln>
            <a:noFill/>
          </a:ln>
        </p:spPr>
      </p:pic>
      <p:pic>
        <p:nvPicPr>
          <p:cNvPr id="456" name="Google Shape;456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3932" y="3793225"/>
            <a:ext cx="1033840" cy="104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7" name="Google Shape;457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3779125" y="2719400"/>
            <a:ext cx="1585750" cy="1041734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" name="Google Shape;458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3753900" y="3793225"/>
            <a:ext cx="1585750" cy="1041734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" name="Google Shape;459;p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17050" y="2727555"/>
            <a:ext cx="1499529" cy="102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" name="Google Shape;460;p4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685475" y="2725813"/>
            <a:ext cx="1585750" cy="1028909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Google Shape;461;p4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617050" y="3793225"/>
            <a:ext cx="1499524" cy="994704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p4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050651" y="3830024"/>
            <a:ext cx="1292050" cy="862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p4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685487" y="3801388"/>
            <a:ext cx="1558239" cy="102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2E6"/>
        </a:solidFill>
      </p:bgPr>
    </p:bg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210" name="Google Shape;210;p30"/>
          <p:cNvSpPr txBox="1"/>
          <p:nvPr>
            <p:ph idx="1" type="subTitle"/>
          </p:nvPr>
        </p:nvSpPr>
        <p:spPr>
          <a:xfrm>
            <a:off x="1622449" y="1801113"/>
            <a:ext cx="2305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Breast Cancer</a:t>
            </a:r>
            <a:endParaRPr/>
          </a:p>
        </p:txBody>
      </p:sp>
      <p:sp>
        <p:nvSpPr>
          <p:cNvPr id="211" name="Google Shape;211;p30"/>
          <p:cNvSpPr txBox="1"/>
          <p:nvPr>
            <p:ph idx="2" type="title"/>
          </p:nvPr>
        </p:nvSpPr>
        <p:spPr>
          <a:xfrm>
            <a:off x="713225" y="1420125"/>
            <a:ext cx="901200" cy="67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12" name="Google Shape;212;p30"/>
          <p:cNvSpPr txBox="1"/>
          <p:nvPr>
            <p:ph idx="3" type="subTitle"/>
          </p:nvPr>
        </p:nvSpPr>
        <p:spPr>
          <a:xfrm>
            <a:off x="1622450" y="1420113"/>
            <a:ext cx="23055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213" name="Google Shape;213;p30"/>
          <p:cNvSpPr txBox="1"/>
          <p:nvPr>
            <p:ph idx="4" type="subTitle"/>
          </p:nvPr>
        </p:nvSpPr>
        <p:spPr>
          <a:xfrm>
            <a:off x="1622449" y="2829263"/>
            <a:ext cx="2305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Formating, Extraction, Dataset Creation</a:t>
            </a:r>
            <a:endParaRPr/>
          </a:p>
        </p:txBody>
      </p:sp>
      <p:sp>
        <p:nvSpPr>
          <p:cNvPr id="214" name="Google Shape;214;p30"/>
          <p:cNvSpPr txBox="1"/>
          <p:nvPr>
            <p:ph idx="5" type="title"/>
          </p:nvPr>
        </p:nvSpPr>
        <p:spPr>
          <a:xfrm>
            <a:off x="713225" y="2448275"/>
            <a:ext cx="901200" cy="67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15" name="Google Shape;215;p30"/>
          <p:cNvSpPr txBox="1"/>
          <p:nvPr>
            <p:ph idx="6" type="subTitle"/>
          </p:nvPr>
        </p:nvSpPr>
        <p:spPr>
          <a:xfrm>
            <a:off x="1622450" y="2448263"/>
            <a:ext cx="23055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Prep</a:t>
            </a:r>
            <a:endParaRPr/>
          </a:p>
        </p:txBody>
      </p:sp>
      <p:sp>
        <p:nvSpPr>
          <p:cNvPr id="216" name="Google Shape;216;p30"/>
          <p:cNvSpPr txBox="1"/>
          <p:nvPr>
            <p:ph idx="7" type="subTitle"/>
          </p:nvPr>
        </p:nvSpPr>
        <p:spPr>
          <a:xfrm>
            <a:off x="1622449" y="3857413"/>
            <a:ext cx="2305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Augmentation, TensorFlow </a:t>
            </a:r>
            <a:endParaRPr/>
          </a:p>
        </p:txBody>
      </p:sp>
      <p:sp>
        <p:nvSpPr>
          <p:cNvPr id="217" name="Google Shape;217;p30"/>
          <p:cNvSpPr txBox="1"/>
          <p:nvPr>
            <p:ph idx="8" type="title"/>
          </p:nvPr>
        </p:nvSpPr>
        <p:spPr>
          <a:xfrm>
            <a:off x="713225" y="3476425"/>
            <a:ext cx="901200" cy="67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18" name="Google Shape;218;p30"/>
          <p:cNvSpPr txBox="1"/>
          <p:nvPr>
            <p:ph idx="9" type="subTitle"/>
          </p:nvPr>
        </p:nvSpPr>
        <p:spPr>
          <a:xfrm>
            <a:off x="1622450" y="3476413"/>
            <a:ext cx="23055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Selection</a:t>
            </a:r>
            <a:endParaRPr/>
          </a:p>
        </p:txBody>
      </p:sp>
      <p:sp>
        <p:nvSpPr>
          <p:cNvPr id="219" name="Google Shape;219;p30"/>
          <p:cNvSpPr txBox="1"/>
          <p:nvPr>
            <p:ph idx="13" type="subTitle"/>
          </p:nvPr>
        </p:nvSpPr>
        <p:spPr>
          <a:xfrm>
            <a:off x="5373024" y="1801113"/>
            <a:ext cx="2305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Binary and Multi-class CNN, ResNet</a:t>
            </a:r>
            <a:endParaRPr/>
          </a:p>
        </p:txBody>
      </p:sp>
      <p:sp>
        <p:nvSpPr>
          <p:cNvPr id="220" name="Google Shape;220;p30"/>
          <p:cNvSpPr txBox="1"/>
          <p:nvPr>
            <p:ph idx="14" type="title"/>
          </p:nvPr>
        </p:nvSpPr>
        <p:spPr>
          <a:xfrm>
            <a:off x="4463800" y="1420125"/>
            <a:ext cx="901200" cy="67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221" name="Google Shape;221;p30"/>
          <p:cNvSpPr txBox="1"/>
          <p:nvPr>
            <p:ph idx="15" type="subTitle"/>
          </p:nvPr>
        </p:nvSpPr>
        <p:spPr>
          <a:xfrm>
            <a:off x="5373025" y="1420113"/>
            <a:ext cx="23055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Models</a:t>
            </a:r>
            <a:endParaRPr/>
          </a:p>
        </p:txBody>
      </p:sp>
      <p:sp>
        <p:nvSpPr>
          <p:cNvPr id="222" name="Google Shape;222;p30"/>
          <p:cNvSpPr txBox="1"/>
          <p:nvPr>
            <p:ph idx="16" type="subTitle"/>
          </p:nvPr>
        </p:nvSpPr>
        <p:spPr>
          <a:xfrm>
            <a:off x="5373024" y="2829263"/>
            <a:ext cx="2305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Hyperparameters</a:t>
            </a:r>
            <a:endParaRPr/>
          </a:p>
        </p:txBody>
      </p:sp>
      <p:sp>
        <p:nvSpPr>
          <p:cNvPr id="223" name="Google Shape;223;p30"/>
          <p:cNvSpPr txBox="1"/>
          <p:nvPr>
            <p:ph idx="17" type="title"/>
          </p:nvPr>
        </p:nvSpPr>
        <p:spPr>
          <a:xfrm>
            <a:off x="4463800" y="2448275"/>
            <a:ext cx="901200" cy="67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224" name="Google Shape;224;p30"/>
          <p:cNvSpPr txBox="1"/>
          <p:nvPr>
            <p:ph idx="18" type="subTitle"/>
          </p:nvPr>
        </p:nvSpPr>
        <p:spPr>
          <a:xfrm>
            <a:off x="5373025" y="2448263"/>
            <a:ext cx="23055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Discussion</a:t>
            </a:r>
            <a:endParaRPr/>
          </a:p>
        </p:txBody>
      </p:sp>
      <p:sp>
        <p:nvSpPr>
          <p:cNvPr id="225" name="Google Shape;225;p30"/>
          <p:cNvSpPr txBox="1"/>
          <p:nvPr>
            <p:ph idx="19" type="subTitle"/>
          </p:nvPr>
        </p:nvSpPr>
        <p:spPr>
          <a:xfrm>
            <a:off x="5373024" y="3857413"/>
            <a:ext cx="2305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Results, </a:t>
            </a:r>
            <a:r>
              <a:rPr lang="en"/>
              <a:t>Metrics</a:t>
            </a:r>
            <a:r>
              <a:rPr lang="en"/>
              <a:t> </a:t>
            </a:r>
            <a:endParaRPr/>
          </a:p>
        </p:txBody>
      </p:sp>
      <p:sp>
        <p:nvSpPr>
          <p:cNvPr id="226" name="Google Shape;226;p30"/>
          <p:cNvSpPr txBox="1"/>
          <p:nvPr>
            <p:ph idx="20" type="title"/>
          </p:nvPr>
        </p:nvSpPr>
        <p:spPr>
          <a:xfrm>
            <a:off x="4463800" y="3476425"/>
            <a:ext cx="901200" cy="67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227" name="Google Shape;227;p30"/>
          <p:cNvSpPr txBox="1"/>
          <p:nvPr>
            <p:ph idx="21" type="subTitle"/>
          </p:nvPr>
        </p:nvSpPr>
        <p:spPr>
          <a:xfrm>
            <a:off x="5373025" y="3476413"/>
            <a:ext cx="23055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Conclusions</a:t>
            </a:r>
            <a:endParaRPr/>
          </a:p>
        </p:txBody>
      </p:sp>
      <p:pic>
        <p:nvPicPr>
          <p:cNvPr id="228" name="Google Shape;22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861128">
            <a:off x="7770065" y="298027"/>
            <a:ext cx="1144821" cy="113554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9" name="Google Shape;229;p30"/>
          <p:cNvCxnSpPr/>
          <p:nvPr/>
        </p:nvCxnSpPr>
        <p:spPr>
          <a:xfrm>
            <a:off x="851375" y="2189862"/>
            <a:ext cx="6249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0" name="Google Shape;230;p30"/>
          <p:cNvCxnSpPr/>
          <p:nvPr/>
        </p:nvCxnSpPr>
        <p:spPr>
          <a:xfrm>
            <a:off x="851375" y="3219593"/>
            <a:ext cx="6249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1" name="Google Shape;231;p30"/>
          <p:cNvCxnSpPr/>
          <p:nvPr/>
        </p:nvCxnSpPr>
        <p:spPr>
          <a:xfrm>
            <a:off x="851375" y="4249325"/>
            <a:ext cx="6249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2" name="Google Shape;232;p30"/>
          <p:cNvCxnSpPr/>
          <p:nvPr/>
        </p:nvCxnSpPr>
        <p:spPr>
          <a:xfrm>
            <a:off x="4601950" y="2189862"/>
            <a:ext cx="6249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3" name="Google Shape;233;p30"/>
          <p:cNvCxnSpPr/>
          <p:nvPr/>
        </p:nvCxnSpPr>
        <p:spPr>
          <a:xfrm>
            <a:off x="4601950" y="4249325"/>
            <a:ext cx="6249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4" name="Google Shape;234;p30"/>
          <p:cNvCxnSpPr/>
          <p:nvPr/>
        </p:nvCxnSpPr>
        <p:spPr>
          <a:xfrm>
            <a:off x="4601950" y="3219593"/>
            <a:ext cx="6249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48"/>
          <p:cNvSpPr txBox="1"/>
          <p:nvPr>
            <p:ph type="title"/>
          </p:nvPr>
        </p:nvSpPr>
        <p:spPr>
          <a:xfrm>
            <a:off x="713225" y="2147650"/>
            <a:ext cx="41844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Models</a:t>
            </a:r>
            <a:endParaRPr/>
          </a:p>
        </p:txBody>
      </p:sp>
      <p:sp>
        <p:nvSpPr>
          <p:cNvPr id="469" name="Google Shape;469;p48"/>
          <p:cNvSpPr txBox="1"/>
          <p:nvPr>
            <p:ph idx="1" type="subTitle"/>
          </p:nvPr>
        </p:nvSpPr>
        <p:spPr>
          <a:xfrm>
            <a:off x="713225" y="3079825"/>
            <a:ext cx="3026700" cy="7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Binary vs Multiclass- classification</a:t>
            </a:r>
            <a:endParaRPr/>
          </a:p>
        </p:txBody>
      </p:sp>
      <p:sp>
        <p:nvSpPr>
          <p:cNvPr id="470" name="Google Shape;470;p48"/>
          <p:cNvSpPr txBox="1"/>
          <p:nvPr>
            <p:ph idx="2" type="title"/>
          </p:nvPr>
        </p:nvSpPr>
        <p:spPr>
          <a:xfrm>
            <a:off x="713225" y="1025775"/>
            <a:ext cx="1435800" cy="127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pic>
        <p:nvPicPr>
          <p:cNvPr id="471" name="Google Shape;471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82469" y="1246751"/>
            <a:ext cx="2924180" cy="3358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72" name="Google Shape;472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9803098">
            <a:off x="4240740" y="750678"/>
            <a:ext cx="1144821" cy="113554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73" name="Google Shape;473;p48"/>
          <p:cNvCxnSpPr/>
          <p:nvPr/>
        </p:nvCxnSpPr>
        <p:spPr>
          <a:xfrm>
            <a:off x="831875" y="2169700"/>
            <a:ext cx="11985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4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Overview</a:t>
            </a:r>
            <a:endParaRPr/>
          </a:p>
        </p:txBody>
      </p:sp>
      <p:sp>
        <p:nvSpPr>
          <p:cNvPr id="479" name="Google Shape;479;p49"/>
          <p:cNvSpPr txBox="1"/>
          <p:nvPr>
            <p:ph idx="1" type="subTitle"/>
          </p:nvPr>
        </p:nvSpPr>
        <p:spPr>
          <a:xfrm>
            <a:off x="713225" y="2590750"/>
            <a:ext cx="2393400" cy="192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the provide TensorFlow package and libraries. We used convolutional layers to filter and train the pre-processed images of tumors.</a:t>
            </a:r>
            <a:endParaRPr/>
          </a:p>
        </p:txBody>
      </p:sp>
      <p:sp>
        <p:nvSpPr>
          <p:cNvPr id="480" name="Google Shape;480;p49"/>
          <p:cNvSpPr txBox="1"/>
          <p:nvPr>
            <p:ph idx="2" type="subTitle"/>
          </p:nvPr>
        </p:nvSpPr>
        <p:spPr>
          <a:xfrm>
            <a:off x="3326375" y="2590750"/>
            <a:ext cx="2393400" cy="192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Similar to CNN, our ResNet model utilizes the convolution layer from tensorflow with the addition of a ReLU layer and BatchNormalization.</a:t>
            </a:r>
            <a:endParaRPr/>
          </a:p>
        </p:txBody>
      </p:sp>
      <p:sp>
        <p:nvSpPr>
          <p:cNvPr id="481" name="Google Shape;481;p49"/>
          <p:cNvSpPr txBox="1"/>
          <p:nvPr>
            <p:ph idx="3" type="subTitle"/>
          </p:nvPr>
        </p:nvSpPr>
        <p:spPr>
          <a:xfrm>
            <a:off x="5939525" y="2590750"/>
            <a:ext cx="2393400" cy="192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the sub-classification between Benign and Malignant tumors we can use the Random Forest Classifier to determine entropy scores for determining of the 8 tumor types.</a:t>
            </a:r>
            <a:endParaRPr/>
          </a:p>
        </p:txBody>
      </p:sp>
      <p:sp>
        <p:nvSpPr>
          <p:cNvPr id="482" name="Google Shape;482;p49"/>
          <p:cNvSpPr txBox="1"/>
          <p:nvPr>
            <p:ph idx="4" type="subTitle"/>
          </p:nvPr>
        </p:nvSpPr>
        <p:spPr>
          <a:xfrm>
            <a:off x="713225" y="2243750"/>
            <a:ext cx="23934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CNN</a:t>
            </a:r>
            <a:endParaRPr/>
          </a:p>
        </p:txBody>
      </p:sp>
      <p:sp>
        <p:nvSpPr>
          <p:cNvPr id="483" name="Google Shape;483;p49"/>
          <p:cNvSpPr txBox="1"/>
          <p:nvPr>
            <p:ph idx="5" type="subTitle"/>
          </p:nvPr>
        </p:nvSpPr>
        <p:spPr>
          <a:xfrm>
            <a:off x="3326375" y="2243750"/>
            <a:ext cx="23934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ResNet</a:t>
            </a:r>
            <a:endParaRPr/>
          </a:p>
        </p:txBody>
      </p:sp>
      <p:sp>
        <p:nvSpPr>
          <p:cNvPr id="484" name="Google Shape;484;p49"/>
          <p:cNvSpPr txBox="1"/>
          <p:nvPr>
            <p:ph idx="6" type="subTitle"/>
          </p:nvPr>
        </p:nvSpPr>
        <p:spPr>
          <a:xfrm>
            <a:off x="5939525" y="2243750"/>
            <a:ext cx="23934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Random Forest</a:t>
            </a:r>
            <a:endParaRPr/>
          </a:p>
        </p:txBody>
      </p:sp>
      <p:sp>
        <p:nvSpPr>
          <p:cNvPr id="485" name="Google Shape;485;p49"/>
          <p:cNvSpPr txBox="1"/>
          <p:nvPr>
            <p:ph idx="4294967295" type="title"/>
          </p:nvPr>
        </p:nvSpPr>
        <p:spPr>
          <a:xfrm>
            <a:off x="720000" y="1248512"/>
            <a:ext cx="901200" cy="76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500"/>
              <a:t>01</a:t>
            </a:r>
            <a:endParaRPr b="1" sz="4500"/>
          </a:p>
        </p:txBody>
      </p:sp>
      <p:cxnSp>
        <p:nvCxnSpPr>
          <p:cNvPr id="486" name="Google Shape;486;p49"/>
          <p:cNvCxnSpPr/>
          <p:nvPr/>
        </p:nvCxnSpPr>
        <p:spPr>
          <a:xfrm>
            <a:off x="851375" y="2113662"/>
            <a:ext cx="6249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7" name="Google Shape;487;p49"/>
          <p:cNvSpPr txBox="1"/>
          <p:nvPr>
            <p:ph idx="4294967295" type="title"/>
          </p:nvPr>
        </p:nvSpPr>
        <p:spPr>
          <a:xfrm>
            <a:off x="3326375" y="1248512"/>
            <a:ext cx="901200" cy="76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500"/>
              <a:t>02</a:t>
            </a:r>
            <a:endParaRPr b="1" sz="4500"/>
          </a:p>
        </p:txBody>
      </p:sp>
      <p:cxnSp>
        <p:nvCxnSpPr>
          <p:cNvPr id="488" name="Google Shape;488;p49"/>
          <p:cNvCxnSpPr/>
          <p:nvPr/>
        </p:nvCxnSpPr>
        <p:spPr>
          <a:xfrm>
            <a:off x="3457750" y="2113662"/>
            <a:ext cx="6249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9" name="Google Shape;489;p49"/>
          <p:cNvSpPr txBox="1"/>
          <p:nvPr>
            <p:ph idx="4294967295" type="title"/>
          </p:nvPr>
        </p:nvSpPr>
        <p:spPr>
          <a:xfrm>
            <a:off x="5932750" y="1248512"/>
            <a:ext cx="901200" cy="76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500"/>
              <a:t>03</a:t>
            </a:r>
            <a:endParaRPr b="1" sz="4500"/>
          </a:p>
        </p:txBody>
      </p:sp>
      <p:cxnSp>
        <p:nvCxnSpPr>
          <p:cNvPr id="490" name="Google Shape;490;p49"/>
          <p:cNvCxnSpPr/>
          <p:nvPr/>
        </p:nvCxnSpPr>
        <p:spPr>
          <a:xfrm>
            <a:off x="6064125" y="2113662"/>
            <a:ext cx="6249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491" name="Google Shape;491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53684" y="337463"/>
            <a:ext cx="1098550" cy="127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5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Overview</a:t>
            </a:r>
            <a:endParaRPr/>
          </a:p>
        </p:txBody>
      </p:sp>
      <p:sp>
        <p:nvSpPr>
          <p:cNvPr id="497" name="Google Shape;497;p50"/>
          <p:cNvSpPr txBox="1"/>
          <p:nvPr>
            <p:ph idx="1" type="subTitle"/>
          </p:nvPr>
        </p:nvSpPr>
        <p:spPr>
          <a:xfrm>
            <a:off x="713225" y="2590750"/>
            <a:ext cx="2393400" cy="192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the provide TensorFlow package and libraries. We used convolutional layers to filter and train the pre-processed images of tumors.</a:t>
            </a:r>
            <a:endParaRPr/>
          </a:p>
        </p:txBody>
      </p:sp>
      <p:sp>
        <p:nvSpPr>
          <p:cNvPr id="498" name="Google Shape;498;p50"/>
          <p:cNvSpPr txBox="1"/>
          <p:nvPr>
            <p:ph idx="2" type="subTitle"/>
          </p:nvPr>
        </p:nvSpPr>
        <p:spPr>
          <a:xfrm>
            <a:off x="3326375" y="2590750"/>
            <a:ext cx="2393400" cy="192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Similar to CNN, our ResNet model utilizes the convolution layer from tensorflow with the addition of a ReLU layer and BatchNormalization.</a:t>
            </a:r>
            <a:endParaRPr/>
          </a:p>
        </p:txBody>
      </p:sp>
      <p:sp>
        <p:nvSpPr>
          <p:cNvPr id="499" name="Google Shape;499;p50"/>
          <p:cNvSpPr txBox="1"/>
          <p:nvPr>
            <p:ph idx="3" type="subTitle"/>
          </p:nvPr>
        </p:nvSpPr>
        <p:spPr>
          <a:xfrm>
            <a:off x="5939525" y="2590750"/>
            <a:ext cx="2393400" cy="192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the sub-classification between Benign and Malignant tumors we used different entropies and adjusted our models using softmax activation.</a:t>
            </a:r>
            <a:endParaRPr/>
          </a:p>
        </p:txBody>
      </p:sp>
      <p:sp>
        <p:nvSpPr>
          <p:cNvPr id="500" name="Google Shape;500;p50"/>
          <p:cNvSpPr txBox="1"/>
          <p:nvPr>
            <p:ph idx="4" type="subTitle"/>
          </p:nvPr>
        </p:nvSpPr>
        <p:spPr>
          <a:xfrm>
            <a:off x="713225" y="2243750"/>
            <a:ext cx="23934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CNN</a:t>
            </a:r>
            <a:endParaRPr/>
          </a:p>
        </p:txBody>
      </p:sp>
      <p:sp>
        <p:nvSpPr>
          <p:cNvPr id="501" name="Google Shape;501;p50"/>
          <p:cNvSpPr txBox="1"/>
          <p:nvPr>
            <p:ph idx="5" type="subTitle"/>
          </p:nvPr>
        </p:nvSpPr>
        <p:spPr>
          <a:xfrm>
            <a:off x="3326375" y="2243750"/>
            <a:ext cx="23934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ResNet</a:t>
            </a:r>
            <a:endParaRPr/>
          </a:p>
        </p:txBody>
      </p:sp>
      <p:sp>
        <p:nvSpPr>
          <p:cNvPr id="502" name="Google Shape;502;p50"/>
          <p:cNvSpPr txBox="1"/>
          <p:nvPr>
            <p:ph idx="6" type="subTitle"/>
          </p:nvPr>
        </p:nvSpPr>
        <p:spPr>
          <a:xfrm>
            <a:off x="5939525" y="2243750"/>
            <a:ext cx="23934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Multiclass CNN</a:t>
            </a:r>
            <a:endParaRPr/>
          </a:p>
        </p:txBody>
      </p:sp>
      <p:sp>
        <p:nvSpPr>
          <p:cNvPr id="503" name="Google Shape;503;p50"/>
          <p:cNvSpPr txBox="1"/>
          <p:nvPr>
            <p:ph idx="4294967295" type="title"/>
          </p:nvPr>
        </p:nvSpPr>
        <p:spPr>
          <a:xfrm>
            <a:off x="720000" y="1248512"/>
            <a:ext cx="901200" cy="76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500"/>
              <a:t>01</a:t>
            </a:r>
            <a:endParaRPr b="1" sz="4500"/>
          </a:p>
        </p:txBody>
      </p:sp>
      <p:cxnSp>
        <p:nvCxnSpPr>
          <p:cNvPr id="504" name="Google Shape;504;p50"/>
          <p:cNvCxnSpPr/>
          <p:nvPr/>
        </p:nvCxnSpPr>
        <p:spPr>
          <a:xfrm>
            <a:off x="851375" y="2113662"/>
            <a:ext cx="6249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05" name="Google Shape;505;p50"/>
          <p:cNvSpPr txBox="1"/>
          <p:nvPr>
            <p:ph idx="4294967295" type="title"/>
          </p:nvPr>
        </p:nvSpPr>
        <p:spPr>
          <a:xfrm>
            <a:off x="3326375" y="1248512"/>
            <a:ext cx="901200" cy="76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500"/>
              <a:t>02</a:t>
            </a:r>
            <a:endParaRPr b="1" sz="4500"/>
          </a:p>
        </p:txBody>
      </p:sp>
      <p:cxnSp>
        <p:nvCxnSpPr>
          <p:cNvPr id="506" name="Google Shape;506;p50"/>
          <p:cNvCxnSpPr/>
          <p:nvPr/>
        </p:nvCxnSpPr>
        <p:spPr>
          <a:xfrm>
            <a:off x="3457750" y="2113662"/>
            <a:ext cx="6249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07" name="Google Shape;507;p50"/>
          <p:cNvSpPr txBox="1"/>
          <p:nvPr>
            <p:ph idx="4294967295" type="title"/>
          </p:nvPr>
        </p:nvSpPr>
        <p:spPr>
          <a:xfrm>
            <a:off x="5932750" y="1248512"/>
            <a:ext cx="901200" cy="76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500"/>
              <a:t>03</a:t>
            </a:r>
            <a:endParaRPr b="1" sz="4500"/>
          </a:p>
        </p:txBody>
      </p:sp>
      <p:cxnSp>
        <p:nvCxnSpPr>
          <p:cNvPr id="508" name="Google Shape;508;p50"/>
          <p:cNvCxnSpPr/>
          <p:nvPr/>
        </p:nvCxnSpPr>
        <p:spPr>
          <a:xfrm>
            <a:off x="6064125" y="2113662"/>
            <a:ext cx="6249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509" name="Google Shape;509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53684" y="337463"/>
            <a:ext cx="1098550" cy="127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5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Convolution Neural Networks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Train/Test/Val Split and Upsampling</a:t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15" name="Google Shape;515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650" y="1541950"/>
            <a:ext cx="4005302" cy="237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6" name="Google Shape;516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11450" y="3635250"/>
            <a:ext cx="2910865" cy="111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7" name="Google Shape;517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43500" y="1689525"/>
            <a:ext cx="4898448" cy="17644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5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Convolution Neural Networks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Using Image Data Generator</a:t>
            </a:r>
            <a:endParaRPr sz="2300"/>
          </a:p>
        </p:txBody>
      </p:sp>
      <p:sp>
        <p:nvSpPr>
          <p:cNvPr id="523" name="Google Shape;523;p52"/>
          <p:cNvSpPr txBox="1"/>
          <p:nvPr/>
        </p:nvSpPr>
        <p:spPr>
          <a:xfrm>
            <a:off x="720000" y="1476900"/>
            <a:ext cx="2925600" cy="342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latin typeface="IBM Plex Sans"/>
                <a:ea typeface="IBM Plex Sans"/>
                <a:cs typeface="IBM Plex Sans"/>
                <a:sym typeface="IBM Plex Sans"/>
              </a:rPr>
              <a:t>Image Data Generator expects the Images to be in the following structure:</a:t>
            </a:r>
            <a:endParaRPr sz="125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7975" lvl="1" marL="91440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SzPts val="1250"/>
              <a:buFont typeface="IBM Plex Sans"/>
              <a:buChar char="■"/>
            </a:pPr>
            <a:r>
              <a:rPr b="1" lang="en" sz="1250">
                <a:latin typeface="IBM Plex Sans"/>
                <a:ea typeface="IBM Plex Sans"/>
                <a:cs typeface="IBM Plex Sans"/>
                <a:sym typeface="IBM Plex Sans"/>
              </a:rPr>
              <a:t>Train</a:t>
            </a:r>
            <a:endParaRPr b="1" sz="125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7975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50"/>
              <a:buFont typeface="IBM Plex Sans"/>
              <a:buChar char="○"/>
            </a:pPr>
            <a:r>
              <a:rPr lang="en" sz="1250">
                <a:latin typeface="IBM Plex Sans"/>
                <a:ea typeface="IBM Plex Sans"/>
                <a:cs typeface="IBM Plex Sans"/>
                <a:sym typeface="IBM Plex Sans"/>
              </a:rPr>
              <a:t>Benign</a:t>
            </a:r>
            <a:endParaRPr sz="125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7975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50"/>
              <a:buFont typeface="IBM Plex Sans"/>
              <a:buChar char="○"/>
            </a:pPr>
            <a:r>
              <a:rPr lang="en" sz="1250">
                <a:latin typeface="IBM Plex Sans"/>
                <a:ea typeface="IBM Plex Sans"/>
                <a:cs typeface="IBM Plex Sans"/>
                <a:sym typeface="IBM Plex Sans"/>
              </a:rPr>
              <a:t>Malignant</a:t>
            </a:r>
            <a:endParaRPr sz="125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797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50"/>
              <a:buFont typeface="IBM Plex Sans"/>
              <a:buChar char="■"/>
            </a:pPr>
            <a:r>
              <a:rPr b="1" lang="en" sz="1250">
                <a:latin typeface="IBM Plex Sans"/>
                <a:ea typeface="IBM Plex Sans"/>
                <a:cs typeface="IBM Plex Sans"/>
                <a:sym typeface="IBM Plex Sans"/>
              </a:rPr>
              <a:t>Validation</a:t>
            </a:r>
            <a:endParaRPr b="1" sz="125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7975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50"/>
              <a:buFont typeface="IBM Plex Sans"/>
              <a:buChar char="○"/>
            </a:pPr>
            <a:r>
              <a:rPr lang="en" sz="1250">
                <a:latin typeface="IBM Plex Sans"/>
                <a:ea typeface="IBM Plex Sans"/>
                <a:cs typeface="IBM Plex Sans"/>
                <a:sym typeface="IBM Plex Sans"/>
              </a:rPr>
              <a:t>Benign</a:t>
            </a:r>
            <a:endParaRPr sz="125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7975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50"/>
              <a:buFont typeface="IBM Plex Sans"/>
              <a:buChar char="○"/>
            </a:pPr>
            <a:r>
              <a:rPr lang="en" sz="1250">
                <a:latin typeface="IBM Plex Sans"/>
                <a:ea typeface="IBM Plex Sans"/>
                <a:cs typeface="IBM Plex Sans"/>
                <a:sym typeface="IBM Plex Sans"/>
              </a:rPr>
              <a:t>Malignant</a:t>
            </a:r>
            <a:endParaRPr sz="125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797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50"/>
              <a:buFont typeface="IBM Plex Sans"/>
              <a:buChar char="■"/>
            </a:pPr>
            <a:r>
              <a:rPr b="1" lang="en" sz="1250">
                <a:latin typeface="IBM Plex Sans"/>
                <a:ea typeface="IBM Plex Sans"/>
                <a:cs typeface="IBM Plex Sans"/>
                <a:sym typeface="IBM Plex Sans"/>
              </a:rPr>
              <a:t>Testing</a:t>
            </a:r>
            <a:endParaRPr b="1" sz="125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7975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50"/>
              <a:buFont typeface="IBM Plex Sans"/>
              <a:buChar char="○"/>
            </a:pPr>
            <a:r>
              <a:rPr lang="en" sz="1250">
                <a:latin typeface="IBM Plex Sans"/>
                <a:ea typeface="IBM Plex Sans"/>
                <a:cs typeface="IBM Plex Sans"/>
                <a:sym typeface="IBM Plex Sans"/>
              </a:rPr>
              <a:t>Benign</a:t>
            </a:r>
            <a:endParaRPr sz="125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7975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50"/>
              <a:buFont typeface="IBM Plex Sans"/>
              <a:buChar char="○"/>
            </a:pPr>
            <a:r>
              <a:rPr lang="en" sz="1250">
                <a:latin typeface="IBM Plex Sans"/>
                <a:ea typeface="IBM Plex Sans"/>
                <a:cs typeface="IBM Plex Sans"/>
                <a:sym typeface="IBM Plex Sans"/>
              </a:rPr>
              <a:t>Malignant</a:t>
            </a:r>
            <a:endParaRPr sz="125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2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24" name="Google Shape;524;p52"/>
          <p:cNvSpPr txBox="1"/>
          <p:nvPr/>
        </p:nvSpPr>
        <p:spPr>
          <a:xfrm>
            <a:off x="4572000" y="1476900"/>
            <a:ext cx="2416800" cy="32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BM Plex Sans"/>
                <a:ea typeface="IBM Plex Sans"/>
                <a:cs typeface="IBM Plex Sans"/>
                <a:sym typeface="IBM Plex Sans"/>
              </a:rPr>
              <a:t>We defined Image Data Generator with following functions: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Char char="●"/>
            </a:pPr>
            <a:r>
              <a:rPr lang="en">
                <a:latin typeface="IBM Plex Sans"/>
                <a:ea typeface="IBM Plex Sans"/>
                <a:cs typeface="IBM Plex Sans"/>
                <a:sym typeface="IBM Plex Sans"/>
              </a:rPr>
              <a:t>Random rotation by 20 degrees.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Char char="●"/>
            </a:pPr>
            <a:r>
              <a:rPr lang="en">
                <a:latin typeface="IBM Plex Sans"/>
                <a:ea typeface="IBM Plex Sans"/>
                <a:cs typeface="IBM Plex Sans"/>
                <a:sym typeface="IBM Plex Sans"/>
              </a:rPr>
              <a:t>Horizontal flip.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Char char="●"/>
            </a:pPr>
            <a:r>
              <a:rPr lang="en">
                <a:latin typeface="IBM Plex Sans"/>
                <a:ea typeface="IBM Plex Sans"/>
                <a:cs typeface="IBM Plex Sans"/>
                <a:sym typeface="IBM Plex Sans"/>
              </a:rPr>
              <a:t>Vertical flip.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Char char="●"/>
            </a:pPr>
            <a:r>
              <a:rPr lang="en">
                <a:latin typeface="IBM Plex Sans"/>
                <a:ea typeface="IBM Plex Sans"/>
                <a:cs typeface="IBM Plex Sans"/>
                <a:sym typeface="IBM Plex Sans"/>
              </a:rPr>
              <a:t>Rescale image by its pixel value.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Char char="●"/>
            </a:pPr>
            <a:r>
              <a:rPr lang="en">
                <a:latin typeface="IBM Plex Sans"/>
                <a:ea typeface="IBM Plex Sans"/>
                <a:cs typeface="IBM Plex Sans"/>
                <a:sym typeface="IBM Plex Sans"/>
              </a:rPr>
              <a:t>Randomly Zoom image by 20%.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Char char="●"/>
            </a:pPr>
            <a:r>
              <a:rPr lang="en">
                <a:latin typeface="IBM Plex Sans"/>
                <a:ea typeface="IBM Plex Sans"/>
                <a:cs typeface="IBM Plex Sans"/>
                <a:sym typeface="IBM Plex Sans"/>
              </a:rPr>
              <a:t>Random shear by 20%.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5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Convolution Neural Networks</a:t>
            </a:r>
            <a:endParaRPr sz="2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CNN Architecture</a:t>
            </a:r>
            <a:endParaRPr sz="2300"/>
          </a:p>
        </p:txBody>
      </p:sp>
      <p:pic>
        <p:nvPicPr>
          <p:cNvPr id="530" name="Google Shape;530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9999" y="1441000"/>
            <a:ext cx="2738451" cy="3128749"/>
          </a:xfrm>
          <a:prstGeom prst="rect">
            <a:avLst/>
          </a:prstGeom>
          <a:noFill/>
          <a:ln>
            <a:noFill/>
          </a:ln>
        </p:spPr>
      </p:pic>
      <p:sp>
        <p:nvSpPr>
          <p:cNvPr id="531" name="Google Shape;531;p53"/>
          <p:cNvSpPr txBox="1"/>
          <p:nvPr/>
        </p:nvSpPr>
        <p:spPr>
          <a:xfrm>
            <a:off x="5170400" y="1691475"/>
            <a:ext cx="2814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32" name="Google Shape;532;p53"/>
          <p:cNvSpPr txBox="1"/>
          <p:nvPr/>
        </p:nvSpPr>
        <p:spPr>
          <a:xfrm>
            <a:off x="4852400" y="1645175"/>
            <a:ext cx="2814300" cy="23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52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50"/>
              <a:buChar char="●"/>
            </a:pPr>
            <a:r>
              <a:rPr lang="en" sz="1050"/>
              <a:t>CNN architecture is defined using </a:t>
            </a:r>
            <a:r>
              <a:rPr b="1" lang="en" sz="1050"/>
              <a:t>Conv2D layers and Maxpooling layers.</a:t>
            </a:r>
            <a:endParaRPr b="1" sz="1050"/>
          </a:p>
          <a:p>
            <a:pPr indent="-2952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50"/>
              <a:buChar char="●"/>
            </a:pPr>
            <a:r>
              <a:rPr lang="en" sz="1050"/>
              <a:t>Dropout Layers to prevent from overfitting.</a:t>
            </a:r>
            <a:endParaRPr sz="1050"/>
          </a:p>
          <a:p>
            <a:pPr indent="-2952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50"/>
              <a:buChar char="●"/>
            </a:pPr>
            <a:r>
              <a:rPr lang="en" sz="1050"/>
              <a:t>Flatten layer is added at the end to form Dense Layers.</a:t>
            </a:r>
            <a:endParaRPr sz="1050"/>
          </a:p>
          <a:p>
            <a:pPr indent="-2952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50"/>
              <a:buChar char="●"/>
            </a:pPr>
            <a:r>
              <a:rPr b="1" lang="en" sz="1050"/>
              <a:t>relu</a:t>
            </a:r>
            <a:r>
              <a:rPr lang="en" sz="1050"/>
              <a:t> is used as activation in all the layers and </a:t>
            </a:r>
            <a:r>
              <a:rPr b="1" lang="en" sz="1050"/>
              <a:t>Sigmoid</a:t>
            </a:r>
            <a:r>
              <a:rPr lang="en" sz="1050"/>
              <a:t> as the activation in the output layer.</a:t>
            </a:r>
            <a:endParaRPr sz="1050"/>
          </a:p>
          <a:p>
            <a:pPr indent="0" lvl="0" marL="0" rtl="0" algn="l">
              <a:spcBef>
                <a:spcPts val="7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5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Convolution Neural Networks</a:t>
            </a:r>
            <a:endParaRPr sz="2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Results</a:t>
            </a:r>
            <a:endParaRPr sz="2300"/>
          </a:p>
        </p:txBody>
      </p:sp>
      <p:sp>
        <p:nvSpPr>
          <p:cNvPr id="538" name="Google Shape;538;p54"/>
          <p:cNvSpPr txBox="1"/>
          <p:nvPr/>
        </p:nvSpPr>
        <p:spPr>
          <a:xfrm>
            <a:off x="5170400" y="1691475"/>
            <a:ext cx="2814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539" name="Google Shape;539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1444" y="1222450"/>
            <a:ext cx="3132031" cy="3299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p54"/>
          <p:cNvPicPr preferRelativeResize="0"/>
          <p:nvPr/>
        </p:nvPicPr>
        <p:blipFill rotWithShape="1">
          <a:blip r:embed="rId4">
            <a:alphaModFix/>
          </a:blip>
          <a:srcRect b="5498" l="869" r="2493" t="2698"/>
          <a:stretch/>
        </p:blipFill>
        <p:spPr>
          <a:xfrm>
            <a:off x="170000" y="1681387"/>
            <a:ext cx="4587001" cy="1780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41" name="Google Shape;541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20450" y="3535013"/>
            <a:ext cx="3086100" cy="1200150"/>
          </a:xfrm>
          <a:prstGeom prst="rect">
            <a:avLst/>
          </a:prstGeom>
          <a:noFill/>
          <a:ln>
            <a:noFill/>
          </a:ln>
        </p:spPr>
      </p:pic>
      <p:sp>
        <p:nvSpPr>
          <p:cNvPr id="542" name="Google Shape;542;p54"/>
          <p:cNvSpPr txBox="1"/>
          <p:nvPr/>
        </p:nvSpPr>
        <p:spPr>
          <a:xfrm rot="447">
            <a:off x="2411919" y="1134011"/>
            <a:ext cx="2305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IBM Plex Sans"/>
                <a:ea typeface="IBM Plex Sans"/>
                <a:cs typeface="IBM Plex Sans"/>
                <a:sym typeface="IBM Plex Sans"/>
              </a:rPr>
              <a:t>91 Percent Accurate</a:t>
            </a:r>
            <a:endParaRPr b="1" sz="16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5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ResNet Neural Network</a:t>
            </a:r>
            <a:endParaRPr sz="3000"/>
          </a:p>
        </p:txBody>
      </p:sp>
      <p:sp>
        <p:nvSpPr>
          <p:cNvPr id="548" name="Google Shape;548;p55"/>
          <p:cNvSpPr txBox="1"/>
          <p:nvPr>
            <p:ph idx="1" type="subTitle"/>
          </p:nvPr>
        </p:nvSpPr>
        <p:spPr>
          <a:xfrm>
            <a:off x="720025" y="1584900"/>
            <a:ext cx="4306200" cy="10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400"/>
              <a:buChar char="●"/>
            </a:pPr>
            <a:r>
              <a:rPr lang="en">
                <a:solidFill>
                  <a:srgbClr val="212121"/>
                </a:solidFill>
              </a:rPr>
              <a:t>Benign</a:t>
            </a:r>
            <a:endParaRPr>
              <a:solidFill>
                <a:srgbClr val="212121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200"/>
              <a:buChar char="○"/>
            </a:pPr>
            <a:r>
              <a:rPr lang="en" sz="1200">
                <a:solidFill>
                  <a:srgbClr val="212121"/>
                </a:solidFill>
              </a:rPr>
              <a:t>Adenosis, Fibroadenoma, Tubular Adenoma, Phyllodes Tumor</a:t>
            </a:r>
            <a:endParaRPr sz="1200">
              <a:solidFill>
                <a:srgbClr val="21212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400"/>
              <a:buChar char="●"/>
            </a:pPr>
            <a:r>
              <a:rPr lang="en">
                <a:solidFill>
                  <a:srgbClr val="212121"/>
                </a:solidFill>
              </a:rPr>
              <a:t>Malignant</a:t>
            </a:r>
            <a:endParaRPr>
              <a:solidFill>
                <a:srgbClr val="212121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200"/>
              <a:buChar char="○"/>
            </a:pPr>
            <a:r>
              <a:rPr lang="en" sz="1200">
                <a:solidFill>
                  <a:srgbClr val="212121"/>
                </a:solidFill>
              </a:rPr>
              <a:t>Ductal Carcinoma, Lobular Carcinoma, Mucinous Carcinoma (colloid), Papillary Carcinoma</a:t>
            </a:r>
            <a:endParaRPr sz="1200">
              <a:solidFill>
                <a:srgbClr val="212121"/>
              </a:solidFill>
            </a:endParaRPr>
          </a:p>
        </p:txBody>
      </p:sp>
      <p:sp>
        <p:nvSpPr>
          <p:cNvPr id="549" name="Google Shape;549;p55"/>
          <p:cNvSpPr txBox="1"/>
          <p:nvPr>
            <p:ph idx="3" type="subTitle"/>
          </p:nvPr>
        </p:nvSpPr>
        <p:spPr>
          <a:xfrm>
            <a:off x="720000" y="3385775"/>
            <a:ext cx="2863500" cy="156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200"/>
              <a:buChar char="●"/>
            </a:pPr>
            <a:r>
              <a:rPr lang="en" sz="1200">
                <a:solidFill>
                  <a:srgbClr val="212121"/>
                </a:solidFill>
              </a:rPr>
              <a:t>Input</a:t>
            </a:r>
            <a:endParaRPr sz="1200">
              <a:solidFill>
                <a:srgbClr val="21212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200"/>
              <a:buChar char="●"/>
            </a:pPr>
            <a:r>
              <a:rPr lang="en" sz="1200">
                <a:solidFill>
                  <a:srgbClr val="212121"/>
                </a:solidFill>
              </a:rPr>
              <a:t>Convolution</a:t>
            </a:r>
            <a:endParaRPr sz="1200">
              <a:solidFill>
                <a:srgbClr val="21212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200"/>
              <a:buChar char="●"/>
            </a:pPr>
            <a:r>
              <a:rPr lang="en" sz="1200">
                <a:solidFill>
                  <a:srgbClr val="212121"/>
                </a:solidFill>
              </a:rPr>
              <a:t>Activation</a:t>
            </a:r>
            <a:endParaRPr sz="1200">
              <a:solidFill>
                <a:srgbClr val="21212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200"/>
              <a:buChar char="●"/>
            </a:pPr>
            <a:r>
              <a:rPr lang="en" sz="1200">
                <a:solidFill>
                  <a:srgbClr val="212121"/>
                </a:solidFill>
              </a:rPr>
              <a:t>Batch Normalization</a:t>
            </a:r>
            <a:endParaRPr sz="1200">
              <a:solidFill>
                <a:srgbClr val="21212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200"/>
              <a:buChar char="●"/>
            </a:pPr>
            <a:r>
              <a:rPr lang="en" sz="1200">
                <a:solidFill>
                  <a:srgbClr val="212121"/>
                </a:solidFill>
              </a:rPr>
              <a:t>Global Averaging</a:t>
            </a:r>
            <a:endParaRPr sz="1200">
              <a:solidFill>
                <a:srgbClr val="21212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200"/>
              <a:buChar char="●"/>
            </a:pPr>
            <a:r>
              <a:rPr lang="en" sz="1200">
                <a:solidFill>
                  <a:srgbClr val="212121"/>
                </a:solidFill>
              </a:rPr>
              <a:t>Softmax</a:t>
            </a:r>
            <a:endParaRPr sz="1200">
              <a:solidFill>
                <a:srgbClr val="21212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200"/>
              <a:buChar char="●"/>
            </a:pPr>
            <a:r>
              <a:rPr lang="en" sz="1200">
                <a:solidFill>
                  <a:srgbClr val="212121"/>
                </a:solidFill>
              </a:rPr>
              <a:t>Categorical Cross Entropy</a:t>
            </a:r>
            <a:endParaRPr sz="1200">
              <a:solidFill>
                <a:srgbClr val="212121"/>
              </a:solidFill>
            </a:endParaRPr>
          </a:p>
        </p:txBody>
      </p:sp>
      <p:sp>
        <p:nvSpPr>
          <p:cNvPr id="550" name="Google Shape;550;p55"/>
          <p:cNvSpPr txBox="1"/>
          <p:nvPr>
            <p:ph idx="4" type="subTitle"/>
          </p:nvPr>
        </p:nvSpPr>
        <p:spPr>
          <a:xfrm>
            <a:off x="720025" y="1215220"/>
            <a:ext cx="7704000" cy="53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Tumor Types (8 encoded classes)</a:t>
            </a:r>
            <a:endParaRPr/>
          </a:p>
        </p:txBody>
      </p:sp>
      <p:sp>
        <p:nvSpPr>
          <p:cNvPr id="551" name="Google Shape;551;p55"/>
          <p:cNvSpPr txBox="1"/>
          <p:nvPr>
            <p:ph idx="6" type="subTitle"/>
          </p:nvPr>
        </p:nvSpPr>
        <p:spPr>
          <a:xfrm>
            <a:off x="720000" y="2984400"/>
            <a:ext cx="28635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Architecture</a:t>
            </a:r>
            <a:endParaRPr/>
          </a:p>
        </p:txBody>
      </p:sp>
      <p:pic>
        <p:nvPicPr>
          <p:cNvPr id="552" name="Google Shape;552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67775" y="1136800"/>
            <a:ext cx="4223151" cy="3596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5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Multiclass Convolution Neural Networks</a:t>
            </a:r>
            <a:endParaRPr sz="3000"/>
          </a:p>
        </p:txBody>
      </p:sp>
      <p:sp>
        <p:nvSpPr>
          <p:cNvPr id="558" name="Google Shape;558;p56"/>
          <p:cNvSpPr txBox="1"/>
          <p:nvPr>
            <p:ph idx="1" type="subTitle"/>
          </p:nvPr>
        </p:nvSpPr>
        <p:spPr>
          <a:xfrm>
            <a:off x="720025" y="1414300"/>
            <a:ext cx="2959200" cy="186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12121"/>
                </a:solidFill>
              </a:rPr>
              <a:t>To separate the individual tumor types from our combined dataset we used a Label Encoder to fit the unique tumor values to a Sparse Representation and One-Hot Encoded an array of the labels.</a:t>
            </a:r>
            <a:endParaRPr sz="1200">
              <a:solidFill>
                <a:srgbClr val="21212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1212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12121"/>
                </a:solidFill>
              </a:rPr>
              <a:t>We processed our images in similar ways as our Binary CNN models.</a:t>
            </a:r>
            <a:endParaRPr sz="1200">
              <a:solidFill>
                <a:srgbClr val="212121"/>
              </a:solidFill>
            </a:endParaRPr>
          </a:p>
        </p:txBody>
      </p:sp>
      <p:sp>
        <p:nvSpPr>
          <p:cNvPr id="559" name="Google Shape;559;p56"/>
          <p:cNvSpPr txBox="1"/>
          <p:nvPr>
            <p:ph idx="4" type="subTitle"/>
          </p:nvPr>
        </p:nvSpPr>
        <p:spPr>
          <a:xfrm>
            <a:off x="720025" y="1017725"/>
            <a:ext cx="2731200" cy="53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Preparation</a:t>
            </a:r>
            <a:endParaRPr/>
          </a:p>
        </p:txBody>
      </p:sp>
      <p:sp>
        <p:nvSpPr>
          <p:cNvPr id="560" name="Google Shape;560;p56"/>
          <p:cNvSpPr txBox="1"/>
          <p:nvPr>
            <p:ph idx="6" type="subTitle"/>
          </p:nvPr>
        </p:nvSpPr>
        <p:spPr>
          <a:xfrm>
            <a:off x="720025" y="3316700"/>
            <a:ext cx="27312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Datasets</a:t>
            </a:r>
            <a:endParaRPr/>
          </a:p>
        </p:txBody>
      </p:sp>
      <p:sp>
        <p:nvSpPr>
          <p:cNvPr id="561" name="Google Shape;561;p56"/>
          <p:cNvSpPr txBox="1"/>
          <p:nvPr/>
        </p:nvSpPr>
        <p:spPr>
          <a:xfrm>
            <a:off x="797875" y="3704600"/>
            <a:ext cx="2575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Char char="●"/>
            </a:pPr>
            <a:r>
              <a:rPr lang="en" sz="1200">
                <a:latin typeface="IBM Plex Sans"/>
                <a:ea typeface="IBM Plex Sans"/>
                <a:cs typeface="IBM Plex Sans"/>
                <a:sym typeface="IBM Plex Sans"/>
              </a:rPr>
              <a:t>Train Set</a:t>
            </a:r>
            <a:endParaRPr sz="12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Char char="●"/>
            </a:pPr>
            <a:r>
              <a:rPr lang="en" sz="1200">
                <a:latin typeface="IBM Plex Sans"/>
                <a:ea typeface="IBM Plex Sans"/>
                <a:cs typeface="IBM Plex Sans"/>
                <a:sym typeface="IBM Plex Sans"/>
              </a:rPr>
              <a:t>Validation Set</a:t>
            </a:r>
            <a:endParaRPr sz="12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Char char="●"/>
            </a:pPr>
            <a:r>
              <a:rPr lang="en" sz="1200">
                <a:latin typeface="IBM Plex Sans"/>
                <a:ea typeface="IBM Plex Sans"/>
                <a:cs typeface="IBM Plex Sans"/>
                <a:sym typeface="IBM Plex Sans"/>
              </a:rPr>
              <a:t>Test Set</a:t>
            </a:r>
            <a:endParaRPr sz="12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562" name="Google Shape;562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5800" y="1414300"/>
            <a:ext cx="4508200" cy="1131525"/>
          </a:xfrm>
          <a:prstGeom prst="rect">
            <a:avLst/>
          </a:prstGeom>
          <a:noFill/>
          <a:ln>
            <a:noFill/>
          </a:ln>
        </p:spPr>
      </p:pic>
      <p:sp>
        <p:nvSpPr>
          <p:cNvPr id="563" name="Google Shape;563;p56"/>
          <p:cNvSpPr txBox="1"/>
          <p:nvPr>
            <p:ph idx="6" type="subTitle"/>
          </p:nvPr>
        </p:nvSpPr>
        <p:spPr>
          <a:xfrm>
            <a:off x="3915800" y="2689500"/>
            <a:ext cx="27312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Loading</a:t>
            </a:r>
            <a:endParaRPr/>
          </a:p>
        </p:txBody>
      </p:sp>
      <p:sp>
        <p:nvSpPr>
          <p:cNvPr id="564" name="Google Shape;564;p56"/>
          <p:cNvSpPr txBox="1"/>
          <p:nvPr/>
        </p:nvSpPr>
        <p:spPr>
          <a:xfrm>
            <a:off x="3915800" y="3099450"/>
            <a:ext cx="45081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IBM Plex Sans"/>
                <a:ea typeface="IBM Plex Sans"/>
                <a:cs typeface="IBM Plex Sans"/>
                <a:sym typeface="IBM Plex Sans"/>
              </a:rPr>
              <a:t>To extract the images from our </a:t>
            </a:r>
            <a:r>
              <a:rPr lang="en" sz="1200">
                <a:latin typeface="IBM Plex Sans"/>
                <a:ea typeface="IBM Plex Sans"/>
                <a:cs typeface="IBM Plex Sans"/>
                <a:sym typeface="IBM Plex Sans"/>
              </a:rPr>
              <a:t>initial</a:t>
            </a:r>
            <a:r>
              <a:rPr lang="en" sz="1200">
                <a:latin typeface="IBM Plex Sans"/>
                <a:ea typeface="IBM Plex Sans"/>
                <a:cs typeface="IBM Plex Sans"/>
                <a:sym typeface="IBM Plex Sans"/>
              </a:rPr>
              <a:t> dataset we created a TensorFlow Dataset, c</a:t>
            </a:r>
            <a:r>
              <a:rPr lang="en" sz="1200">
                <a:latin typeface="IBM Plex Sans"/>
                <a:ea typeface="IBM Plex Sans"/>
                <a:cs typeface="IBM Plex Sans"/>
                <a:sym typeface="IBM Plex Sans"/>
              </a:rPr>
              <a:t>onverted and mapped the image paths into </a:t>
            </a:r>
            <a:r>
              <a:rPr lang="en" sz="1200">
                <a:latin typeface="IBM Plex Sans"/>
                <a:ea typeface="IBM Plex Sans"/>
                <a:cs typeface="IBM Plex Sans"/>
                <a:sym typeface="IBM Plex Sans"/>
              </a:rPr>
              <a:t>grayscale</a:t>
            </a:r>
            <a:r>
              <a:rPr lang="en" sz="1200">
                <a:latin typeface="IBM Plex Sans"/>
                <a:ea typeface="IBM Plex Sans"/>
                <a:cs typeface="IBM Plex Sans"/>
                <a:sym typeface="IBM Plex Sans"/>
              </a:rPr>
              <a:t> tensor images, and performed our image augmentations to create an image dataset with the correct </a:t>
            </a:r>
            <a:r>
              <a:rPr lang="en" sz="1200">
                <a:latin typeface="IBM Plex Sans"/>
                <a:ea typeface="IBM Plex Sans"/>
                <a:cs typeface="IBM Plex Sans"/>
                <a:sym typeface="IBM Plex Sans"/>
              </a:rPr>
              <a:t>corresponding</a:t>
            </a:r>
            <a:r>
              <a:rPr lang="en" sz="1200">
                <a:latin typeface="IBM Plex Sans"/>
                <a:ea typeface="IBM Plex Sans"/>
                <a:cs typeface="IBM Plex Sans"/>
                <a:sym typeface="IBM Plex Sans"/>
              </a:rPr>
              <a:t> labels.</a:t>
            </a:r>
            <a:endParaRPr sz="12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5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Multiclass Convolution Neural Networks</a:t>
            </a:r>
            <a:endParaRPr sz="3000"/>
          </a:p>
        </p:txBody>
      </p:sp>
      <p:sp>
        <p:nvSpPr>
          <p:cNvPr id="570" name="Google Shape;570;p57"/>
          <p:cNvSpPr txBox="1"/>
          <p:nvPr>
            <p:ph idx="1" type="subTitle"/>
          </p:nvPr>
        </p:nvSpPr>
        <p:spPr>
          <a:xfrm>
            <a:off x="720000" y="1443752"/>
            <a:ext cx="7704000" cy="10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400"/>
              <a:buChar char="●"/>
            </a:pPr>
            <a:r>
              <a:rPr lang="en">
                <a:solidFill>
                  <a:srgbClr val="212121"/>
                </a:solidFill>
              </a:rPr>
              <a:t>Benign</a:t>
            </a:r>
            <a:endParaRPr>
              <a:solidFill>
                <a:srgbClr val="212121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200"/>
              <a:buChar char="○"/>
            </a:pPr>
            <a:r>
              <a:rPr lang="en" sz="1200">
                <a:solidFill>
                  <a:srgbClr val="212121"/>
                </a:solidFill>
              </a:rPr>
              <a:t>Adenosis, Fibroadenoma, Tubular Adenoma, Phyllodes Tumor</a:t>
            </a:r>
            <a:endParaRPr sz="1200">
              <a:solidFill>
                <a:srgbClr val="21212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400"/>
              <a:buChar char="●"/>
            </a:pPr>
            <a:r>
              <a:rPr lang="en">
                <a:solidFill>
                  <a:srgbClr val="212121"/>
                </a:solidFill>
              </a:rPr>
              <a:t>Malignant</a:t>
            </a:r>
            <a:endParaRPr>
              <a:solidFill>
                <a:srgbClr val="212121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200"/>
              <a:buChar char="○"/>
            </a:pPr>
            <a:r>
              <a:rPr lang="en" sz="1200">
                <a:solidFill>
                  <a:srgbClr val="212121"/>
                </a:solidFill>
              </a:rPr>
              <a:t>Ductal Carcinoma, Lobular Carcinoma, Mucinous Carcinoma (colloid), Papillary Carcinoma</a:t>
            </a:r>
            <a:endParaRPr sz="1200">
              <a:solidFill>
                <a:srgbClr val="212121"/>
              </a:solidFill>
            </a:endParaRPr>
          </a:p>
        </p:txBody>
      </p:sp>
      <p:sp>
        <p:nvSpPr>
          <p:cNvPr id="571" name="Google Shape;571;p57"/>
          <p:cNvSpPr txBox="1"/>
          <p:nvPr>
            <p:ph idx="3" type="subTitle"/>
          </p:nvPr>
        </p:nvSpPr>
        <p:spPr>
          <a:xfrm>
            <a:off x="720000" y="3095700"/>
            <a:ext cx="2863500" cy="132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400"/>
              <a:buChar char="●"/>
            </a:pPr>
            <a:r>
              <a:rPr lang="en">
                <a:solidFill>
                  <a:srgbClr val="212121"/>
                </a:solidFill>
              </a:rPr>
              <a:t>Input</a:t>
            </a:r>
            <a:endParaRPr>
              <a:solidFill>
                <a:srgbClr val="21212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400"/>
              <a:buChar char="●"/>
            </a:pPr>
            <a:r>
              <a:rPr lang="en">
                <a:solidFill>
                  <a:srgbClr val="212121"/>
                </a:solidFill>
              </a:rPr>
              <a:t>Convolution</a:t>
            </a:r>
            <a:endParaRPr>
              <a:solidFill>
                <a:srgbClr val="21212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400"/>
              <a:buChar char="●"/>
            </a:pPr>
            <a:r>
              <a:rPr lang="en">
                <a:solidFill>
                  <a:srgbClr val="212121"/>
                </a:solidFill>
              </a:rPr>
              <a:t>Average or Max Pooling</a:t>
            </a:r>
            <a:endParaRPr>
              <a:solidFill>
                <a:srgbClr val="21212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400"/>
              <a:buChar char="●"/>
            </a:pPr>
            <a:r>
              <a:rPr lang="en">
                <a:solidFill>
                  <a:srgbClr val="212121"/>
                </a:solidFill>
              </a:rPr>
              <a:t>Softmax</a:t>
            </a:r>
            <a:endParaRPr>
              <a:solidFill>
                <a:srgbClr val="21212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400"/>
              <a:buChar char="●"/>
            </a:pPr>
            <a:r>
              <a:rPr lang="en">
                <a:solidFill>
                  <a:srgbClr val="212121"/>
                </a:solidFill>
              </a:rPr>
              <a:t>Categorical Cross Entropy</a:t>
            </a:r>
            <a:endParaRPr>
              <a:solidFill>
                <a:srgbClr val="212121"/>
              </a:solidFill>
            </a:endParaRPr>
          </a:p>
        </p:txBody>
      </p:sp>
      <p:sp>
        <p:nvSpPr>
          <p:cNvPr id="572" name="Google Shape;572;p57"/>
          <p:cNvSpPr txBox="1"/>
          <p:nvPr>
            <p:ph idx="4" type="subTitle"/>
          </p:nvPr>
        </p:nvSpPr>
        <p:spPr>
          <a:xfrm>
            <a:off x="720000" y="1017733"/>
            <a:ext cx="7704000" cy="53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Tumor Types (8 encoded classes)</a:t>
            </a:r>
            <a:endParaRPr/>
          </a:p>
        </p:txBody>
      </p:sp>
      <p:sp>
        <p:nvSpPr>
          <p:cNvPr id="573" name="Google Shape;573;p57"/>
          <p:cNvSpPr txBox="1"/>
          <p:nvPr>
            <p:ph idx="6" type="subTitle"/>
          </p:nvPr>
        </p:nvSpPr>
        <p:spPr>
          <a:xfrm>
            <a:off x="720000" y="2647100"/>
            <a:ext cx="27312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Architecture</a:t>
            </a:r>
            <a:endParaRPr/>
          </a:p>
        </p:txBody>
      </p:sp>
      <p:pic>
        <p:nvPicPr>
          <p:cNvPr id="574" name="Google Shape;574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41075" y="2571675"/>
            <a:ext cx="2990399" cy="198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1"/>
          <p:cNvSpPr txBox="1"/>
          <p:nvPr>
            <p:ph type="title"/>
          </p:nvPr>
        </p:nvSpPr>
        <p:spPr>
          <a:xfrm>
            <a:off x="4246350" y="2147650"/>
            <a:ext cx="41844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240" name="Google Shape;240;p31"/>
          <p:cNvSpPr txBox="1"/>
          <p:nvPr>
            <p:ph idx="1" type="subTitle"/>
          </p:nvPr>
        </p:nvSpPr>
        <p:spPr>
          <a:xfrm>
            <a:off x="4723425" y="3079825"/>
            <a:ext cx="3707400" cy="127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31"/>
          <p:cNvSpPr txBox="1"/>
          <p:nvPr>
            <p:ph idx="2" type="title"/>
          </p:nvPr>
        </p:nvSpPr>
        <p:spPr>
          <a:xfrm>
            <a:off x="6994975" y="1025775"/>
            <a:ext cx="1435800" cy="127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pic>
        <p:nvPicPr>
          <p:cNvPr id="242" name="Google Shape;24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575750" y="1250075"/>
            <a:ext cx="2889075" cy="335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24875" y="767450"/>
            <a:ext cx="1098550" cy="1276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4" name="Google Shape;244;p31"/>
          <p:cNvCxnSpPr/>
          <p:nvPr/>
        </p:nvCxnSpPr>
        <p:spPr>
          <a:xfrm>
            <a:off x="7209700" y="2169700"/>
            <a:ext cx="11985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5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Multiclass Convolution Neural Networks</a:t>
            </a:r>
            <a:endParaRPr sz="3000"/>
          </a:p>
        </p:txBody>
      </p:sp>
      <p:sp>
        <p:nvSpPr>
          <p:cNvPr id="580" name="Google Shape;580;p58"/>
          <p:cNvSpPr txBox="1"/>
          <p:nvPr>
            <p:ph idx="1" type="subTitle"/>
          </p:nvPr>
        </p:nvSpPr>
        <p:spPr>
          <a:xfrm>
            <a:off x="720000" y="1443746"/>
            <a:ext cx="4451400" cy="306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400"/>
              <a:buChar char="●"/>
            </a:pPr>
            <a:r>
              <a:rPr lang="en">
                <a:solidFill>
                  <a:srgbClr val="212121"/>
                </a:solidFill>
              </a:rPr>
              <a:t>Trained on unbalanced dataset</a:t>
            </a:r>
            <a:endParaRPr>
              <a:solidFill>
                <a:srgbClr val="21212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400"/>
              <a:buChar char="●"/>
            </a:pPr>
            <a:r>
              <a:rPr lang="en">
                <a:solidFill>
                  <a:srgbClr val="212121"/>
                </a:solidFill>
              </a:rPr>
              <a:t>Accuracy ~ 50%</a:t>
            </a:r>
            <a:endParaRPr>
              <a:solidFill>
                <a:srgbClr val="21212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400"/>
              <a:buChar char="●"/>
            </a:pPr>
            <a:r>
              <a:rPr lang="en">
                <a:solidFill>
                  <a:srgbClr val="212121"/>
                </a:solidFill>
              </a:rPr>
              <a:t>Loss  1.5680 </a:t>
            </a:r>
            <a:endParaRPr>
              <a:solidFill>
                <a:srgbClr val="212121"/>
              </a:solidFill>
            </a:endParaRPr>
          </a:p>
        </p:txBody>
      </p:sp>
      <p:sp>
        <p:nvSpPr>
          <p:cNvPr id="581" name="Google Shape;581;p58"/>
          <p:cNvSpPr txBox="1"/>
          <p:nvPr>
            <p:ph idx="4" type="subTitle"/>
          </p:nvPr>
        </p:nvSpPr>
        <p:spPr>
          <a:xfrm>
            <a:off x="720000" y="1017733"/>
            <a:ext cx="7704000" cy="53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pic>
        <p:nvPicPr>
          <p:cNvPr id="582" name="Google Shape;582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9625" y="1288799"/>
            <a:ext cx="3538101" cy="351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5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Random Forest Classifier</a:t>
            </a:r>
            <a:endParaRPr sz="3000"/>
          </a:p>
        </p:txBody>
      </p:sp>
      <p:sp>
        <p:nvSpPr>
          <p:cNvPr id="588" name="Google Shape;588;p59"/>
          <p:cNvSpPr txBox="1"/>
          <p:nvPr>
            <p:ph idx="1" type="subTitle"/>
          </p:nvPr>
        </p:nvSpPr>
        <p:spPr>
          <a:xfrm>
            <a:off x="720025" y="1584912"/>
            <a:ext cx="7704000" cy="12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400"/>
              <a:buChar char="●"/>
            </a:pPr>
            <a:r>
              <a:rPr lang="en">
                <a:solidFill>
                  <a:srgbClr val="212121"/>
                </a:solidFill>
              </a:rPr>
              <a:t>Benign</a:t>
            </a:r>
            <a:endParaRPr>
              <a:solidFill>
                <a:srgbClr val="21212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400"/>
              <a:buChar char="○"/>
            </a:pPr>
            <a:r>
              <a:rPr lang="en">
                <a:solidFill>
                  <a:srgbClr val="212121"/>
                </a:solidFill>
              </a:rPr>
              <a:t>Adenosis, Fibroadenoma, Tubular Adenoma, Phyllodes Tumor</a:t>
            </a:r>
            <a:endParaRPr>
              <a:solidFill>
                <a:srgbClr val="21212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400"/>
              <a:buChar char="●"/>
            </a:pPr>
            <a:r>
              <a:rPr lang="en">
                <a:solidFill>
                  <a:srgbClr val="212121"/>
                </a:solidFill>
              </a:rPr>
              <a:t>Malignant</a:t>
            </a:r>
            <a:endParaRPr>
              <a:solidFill>
                <a:srgbClr val="21212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400"/>
              <a:buChar char="○"/>
            </a:pPr>
            <a:r>
              <a:rPr lang="en">
                <a:solidFill>
                  <a:srgbClr val="212121"/>
                </a:solidFill>
              </a:rPr>
              <a:t>Ductal Carcinoma, Lobular Carcinoma, Mucinous Carcinoma (colloid), Papillary Carcinoma</a:t>
            </a:r>
            <a:endParaRPr>
              <a:solidFill>
                <a:srgbClr val="212121"/>
              </a:solidFill>
            </a:endParaRPr>
          </a:p>
        </p:txBody>
      </p:sp>
      <p:sp>
        <p:nvSpPr>
          <p:cNvPr id="589" name="Google Shape;589;p59"/>
          <p:cNvSpPr txBox="1"/>
          <p:nvPr>
            <p:ph idx="4" type="subTitle"/>
          </p:nvPr>
        </p:nvSpPr>
        <p:spPr>
          <a:xfrm>
            <a:off x="720025" y="1054495"/>
            <a:ext cx="7704000" cy="53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Tumor Types (8 encoded classes)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60"/>
          <p:cNvSpPr txBox="1"/>
          <p:nvPr>
            <p:ph type="title"/>
          </p:nvPr>
        </p:nvSpPr>
        <p:spPr>
          <a:xfrm>
            <a:off x="713225" y="2147650"/>
            <a:ext cx="41844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Discussion</a:t>
            </a:r>
            <a:endParaRPr/>
          </a:p>
        </p:txBody>
      </p:sp>
      <p:sp>
        <p:nvSpPr>
          <p:cNvPr id="595" name="Google Shape;595;p60"/>
          <p:cNvSpPr txBox="1"/>
          <p:nvPr>
            <p:ph idx="2" type="title"/>
          </p:nvPr>
        </p:nvSpPr>
        <p:spPr>
          <a:xfrm>
            <a:off x="713225" y="1025775"/>
            <a:ext cx="1435800" cy="127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pic>
        <p:nvPicPr>
          <p:cNvPr id="596" name="Google Shape;596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82469" y="1246751"/>
            <a:ext cx="2924180" cy="3358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97" name="Google Shape;597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9803098">
            <a:off x="4240740" y="750678"/>
            <a:ext cx="1144821" cy="113554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98" name="Google Shape;598;p60"/>
          <p:cNvCxnSpPr/>
          <p:nvPr/>
        </p:nvCxnSpPr>
        <p:spPr>
          <a:xfrm>
            <a:off x="831875" y="2169700"/>
            <a:ext cx="11985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6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Troubleshooting</a:t>
            </a:r>
            <a:endParaRPr/>
          </a:p>
        </p:txBody>
      </p:sp>
      <p:sp>
        <p:nvSpPr>
          <p:cNvPr id="604" name="Google Shape;604;p61"/>
          <p:cNvSpPr txBox="1"/>
          <p:nvPr>
            <p:ph idx="8" type="subTitle"/>
          </p:nvPr>
        </p:nvSpPr>
        <p:spPr>
          <a:xfrm>
            <a:off x="717127" y="3086800"/>
            <a:ext cx="19782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Sizing</a:t>
            </a:r>
            <a:endParaRPr/>
          </a:p>
        </p:txBody>
      </p:sp>
      <p:sp>
        <p:nvSpPr>
          <p:cNvPr id="605" name="Google Shape;605;p61"/>
          <p:cNvSpPr txBox="1"/>
          <p:nvPr>
            <p:ph idx="7" type="subTitle"/>
          </p:nvPr>
        </p:nvSpPr>
        <p:spPr>
          <a:xfrm>
            <a:off x="5015787" y="1732799"/>
            <a:ext cx="19782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RAM Capacity</a:t>
            </a:r>
            <a:endParaRPr/>
          </a:p>
        </p:txBody>
      </p:sp>
      <p:sp>
        <p:nvSpPr>
          <p:cNvPr id="606" name="Google Shape;606;p61"/>
          <p:cNvSpPr txBox="1"/>
          <p:nvPr>
            <p:ph idx="6" type="subTitle"/>
          </p:nvPr>
        </p:nvSpPr>
        <p:spPr>
          <a:xfrm>
            <a:off x="2150013" y="1732799"/>
            <a:ext cx="19782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Tensorflow</a:t>
            </a:r>
            <a:endParaRPr/>
          </a:p>
        </p:txBody>
      </p:sp>
      <p:sp>
        <p:nvSpPr>
          <p:cNvPr id="607" name="Google Shape;607;p61"/>
          <p:cNvSpPr txBox="1"/>
          <p:nvPr>
            <p:ph idx="9" type="subTitle"/>
          </p:nvPr>
        </p:nvSpPr>
        <p:spPr>
          <a:xfrm>
            <a:off x="3582900" y="3086800"/>
            <a:ext cx="19782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Parameters</a:t>
            </a:r>
            <a:endParaRPr/>
          </a:p>
        </p:txBody>
      </p:sp>
      <p:sp>
        <p:nvSpPr>
          <p:cNvPr id="608" name="Google Shape;608;p61"/>
          <p:cNvSpPr txBox="1"/>
          <p:nvPr>
            <p:ph idx="13" type="subTitle"/>
          </p:nvPr>
        </p:nvSpPr>
        <p:spPr>
          <a:xfrm>
            <a:off x="6448673" y="3086800"/>
            <a:ext cx="19782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Run Time</a:t>
            </a:r>
            <a:endParaRPr/>
          </a:p>
        </p:txBody>
      </p:sp>
      <p:pic>
        <p:nvPicPr>
          <p:cNvPr id="609" name="Google Shape;609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8652971">
            <a:off x="435906" y="1663808"/>
            <a:ext cx="970183" cy="1019737"/>
          </a:xfrm>
          <a:prstGeom prst="rect">
            <a:avLst/>
          </a:prstGeom>
          <a:noFill/>
          <a:ln>
            <a:noFill/>
          </a:ln>
        </p:spPr>
      </p:pic>
      <p:pic>
        <p:nvPicPr>
          <p:cNvPr id="610" name="Google Shape;610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2990316">
            <a:off x="7792358" y="1669983"/>
            <a:ext cx="970183" cy="10197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62"/>
          <p:cNvSpPr txBox="1"/>
          <p:nvPr>
            <p:ph type="title"/>
          </p:nvPr>
        </p:nvSpPr>
        <p:spPr>
          <a:xfrm>
            <a:off x="713225" y="2147650"/>
            <a:ext cx="41844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616" name="Google Shape;616;p62"/>
          <p:cNvSpPr txBox="1"/>
          <p:nvPr>
            <p:ph idx="2" type="title"/>
          </p:nvPr>
        </p:nvSpPr>
        <p:spPr>
          <a:xfrm>
            <a:off x="713225" y="1025775"/>
            <a:ext cx="1435800" cy="127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pic>
        <p:nvPicPr>
          <p:cNvPr id="617" name="Google Shape;617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82469" y="1246751"/>
            <a:ext cx="2924180" cy="3358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18" name="Google Shape;618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9803098">
            <a:off x="4240740" y="750678"/>
            <a:ext cx="1144821" cy="113554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19" name="Google Shape;619;p62"/>
          <p:cNvCxnSpPr/>
          <p:nvPr/>
        </p:nvCxnSpPr>
        <p:spPr>
          <a:xfrm>
            <a:off x="831875" y="2169700"/>
            <a:ext cx="11985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6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Development</a:t>
            </a:r>
            <a:endParaRPr/>
          </a:p>
        </p:txBody>
      </p:sp>
      <p:sp>
        <p:nvSpPr>
          <p:cNvPr id="625" name="Google Shape;625;p63"/>
          <p:cNvSpPr txBox="1"/>
          <p:nvPr>
            <p:ph idx="1" type="subTitle"/>
          </p:nvPr>
        </p:nvSpPr>
        <p:spPr>
          <a:xfrm>
            <a:off x="4747387" y="1872353"/>
            <a:ext cx="3698100" cy="273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314325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Models may be used for initial screening of cancers to </a:t>
            </a:r>
            <a:r>
              <a:rPr lang="en"/>
              <a:t>assess</a:t>
            </a:r>
            <a:r>
              <a:rPr lang="en"/>
              <a:t> the severity of tumors.</a:t>
            </a:r>
            <a:endParaRPr/>
          </a:p>
          <a:p>
            <a:pPr indent="-317500" lvl="0" marL="314325" rtl="0" algn="l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Help doctors with the diagnostics and treatment plan of cancers.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6" name="Google Shape;626;p63"/>
          <p:cNvSpPr txBox="1"/>
          <p:nvPr>
            <p:ph idx="2" type="subTitle"/>
          </p:nvPr>
        </p:nvSpPr>
        <p:spPr>
          <a:xfrm>
            <a:off x="726675" y="1872353"/>
            <a:ext cx="3698100" cy="273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04800" lvl="0" marL="257175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With continued research, funding, and images, models can be built to run on higher capacity servers with faster results.</a:t>
            </a:r>
            <a:endParaRPr sz="1200"/>
          </a:p>
          <a:p>
            <a:pPr indent="-304800" lvl="0" marL="257175" rtl="0" algn="l">
              <a:spcBef>
                <a:spcPts val="100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The use of advanced image processing techniques from SWIN and CLIP research may benefit the quality of images and results.</a:t>
            </a:r>
            <a:endParaRPr sz="1200"/>
          </a:p>
          <a:p>
            <a:pPr indent="-304800" lvl="0" marL="257175" rtl="0" algn="l">
              <a:spcBef>
                <a:spcPts val="100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Models may integrate a processing step to track the movement of tumors combined with edge detection to monitor the progression or regression of tumors.</a:t>
            </a:r>
            <a:endParaRPr sz="1200"/>
          </a:p>
        </p:txBody>
      </p:sp>
      <p:sp>
        <p:nvSpPr>
          <p:cNvPr id="627" name="Google Shape;627;p63"/>
          <p:cNvSpPr txBox="1"/>
          <p:nvPr>
            <p:ph idx="3" type="subTitle"/>
          </p:nvPr>
        </p:nvSpPr>
        <p:spPr>
          <a:xfrm>
            <a:off x="726675" y="1510850"/>
            <a:ext cx="3698100" cy="36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Continued Training</a:t>
            </a:r>
            <a:endParaRPr/>
          </a:p>
        </p:txBody>
      </p:sp>
      <p:sp>
        <p:nvSpPr>
          <p:cNvPr id="628" name="Google Shape;628;p63"/>
          <p:cNvSpPr txBox="1"/>
          <p:nvPr>
            <p:ph idx="4" type="subTitle"/>
          </p:nvPr>
        </p:nvSpPr>
        <p:spPr>
          <a:xfrm>
            <a:off x="4747375" y="1510850"/>
            <a:ext cx="3698100" cy="36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Implementation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64"/>
          <p:cNvSpPr txBox="1"/>
          <p:nvPr>
            <p:ph type="title"/>
          </p:nvPr>
        </p:nvSpPr>
        <p:spPr>
          <a:xfrm>
            <a:off x="2347938" y="1371975"/>
            <a:ext cx="4448100" cy="105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  <p:sp>
        <p:nvSpPr>
          <p:cNvPr id="634" name="Google Shape;634;p64"/>
          <p:cNvSpPr txBox="1"/>
          <p:nvPr>
            <p:ph idx="1" type="subTitle"/>
          </p:nvPr>
        </p:nvSpPr>
        <p:spPr>
          <a:xfrm>
            <a:off x="2347950" y="2465025"/>
            <a:ext cx="4448100" cy="119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Purpose statement</a:t>
            </a:r>
            <a:endParaRPr/>
          </a:p>
        </p:txBody>
      </p:sp>
      <p:sp>
        <p:nvSpPr>
          <p:cNvPr id="250" name="Google Shape;250;p32"/>
          <p:cNvSpPr txBox="1"/>
          <p:nvPr>
            <p:ph idx="1" type="subTitle"/>
          </p:nvPr>
        </p:nvSpPr>
        <p:spPr>
          <a:xfrm>
            <a:off x="720025" y="1584891"/>
            <a:ext cx="7704000" cy="53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Having a tool for pathologists and healthcare provides to assist in identifying types of tumors</a:t>
            </a:r>
            <a:endParaRPr/>
          </a:p>
        </p:txBody>
      </p:sp>
      <p:sp>
        <p:nvSpPr>
          <p:cNvPr id="251" name="Google Shape;251;p32"/>
          <p:cNvSpPr txBox="1"/>
          <p:nvPr>
            <p:ph idx="2" type="subTitle"/>
          </p:nvPr>
        </p:nvSpPr>
        <p:spPr>
          <a:xfrm>
            <a:off x="720025" y="2781274"/>
            <a:ext cx="77040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Identifying key features from images of microscopes is tedious and time consuming. Decreasing hands-on time frees time for doctors to review key slides and finds from the model</a:t>
            </a:r>
            <a:endParaRPr/>
          </a:p>
        </p:txBody>
      </p:sp>
      <p:sp>
        <p:nvSpPr>
          <p:cNvPr id="252" name="Google Shape;252;p32"/>
          <p:cNvSpPr txBox="1"/>
          <p:nvPr>
            <p:ph idx="3" type="subTitle"/>
          </p:nvPr>
        </p:nvSpPr>
        <p:spPr>
          <a:xfrm>
            <a:off x="720025" y="3977974"/>
            <a:ext cx="77040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Biopsy slides stained for certain markers could identify key features which could be applied to other tissues and organs</a:t>
            </a:r>
            <a:endParaRPr/>
          </a:p>
        </p:txBody>
      </p:sp>
      <p:sp>
        <p:nvSpPr>
          <p:cNvPr id="253" name="Google Shape;253;p32"/>
          <p:cNvSpPr txBox="1"/>
          <p:nvPr>
            <p:ph idx="4" type="subTitle"/>
          </p:nvPr>
        </p:nvSpPr>
        <p:spPr>
          <a:xfrm>
            <a:off x="720025" y="1215220"/>
            <a:ext cx="7704000" cy="53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Diagnostic Assistant</a:t>
            </a:r>
            <a:endParaRPr/>
          </a:p>
        </p:txBody>
      </p:sp>
      <p:sp>
        <p:nvSpPr>
          <p:cNvPr id="254" name="Google Shape;254;p32"/>
          <p:cNvSpPr txBox="1"/>
          <p:nvPr>
            <p:ph idx="5" type="subTitle"/>
          </p:nvPr>
        </p:nvSpPr>
        <p:spPr>
          <a:xfrm>
            <a:off x="720025" y="2400274"/>
            <a:ext cx="77040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Decrease Hands-on Time</a:t>
            </a:r>
            <a:endParaRPr/>
          </a:p>
        </p:txBody>
      </p:sp>
      <p:sp>
        <p:nvSpPr>
          <p:cNvPr id="255" name="Google Shape;255;p32"/>
          <p:cNvSpPr txBox="1"/>
          <p:nvPr>
            <p:ph idx="6" type="subTitle"/>
          </p:nvPr>
        </p:nvSpPr>
        <p:spPr>
          <a:xfrm>
            <a:off x="720025" y="3596974"/>
            <a:ext cx="77040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Creating an Adaptive Tool</a:t>
            </a:r>
            <a:endParaRPr/>
          </a:p>
        </p:txBody>
      </p:sp>
      <p:pic>
        <p:nvPicPr>
          <p:cNvPr id="256" name="Google Shape;25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4035508">
            <a:off x="7693865" y="221827"/>
            <a:ext cx="1144821" cy="113554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7" name="Google Shape;257;p32"/>
          <p:cNvGrpSpPr/>
          <p:nvPr/>
        </p:nvGrpSpPr>
        <p:grpSpPr>
          <a:xfrm>
            <a:off x="168862" y="1384942"/>
            <a:ext cx="474759" cy="436991"/>
            <a:chOff x="4195399" y="1970604"/>
            <a:chExt cx="344878" cy="343573"/>
          </a:xfrm>
        </p:grpSpPr>
        <p:sp>
          <p:nvSpPr>
            <p:cNvPr id="258" name="Google Shape;258;p32"/>
            <p:cNvSpPr/>
            <p:nvPr/>
          </p:nvSpPr>
          <p:spPr>
            <a:xfrm>
              <a:off x="4195399" y="1970604"/>
              <a:ext cx="344878" cy="343573"/>
            </a:xfrm>
            <a:custGeom>
              <a:rect b="b" l="l" r="r" t="t"/>
              <a:pathLst>
                <a:path extrusionOk="0" h="10794" w="10835">
                  <a:moveTo>
                    <a:pt x="4155" y="6287"/>
                  </a:moveTo>
                  <a:cubicBezTo>
                    <a:pt x="4274" y="6418"/>
                    <a:pt x="4417" y="6561"/>
                    <a:pt x="4572" y="6704"/>
                  </a:cubicBezTo>
                  <a:lnTo>
                    <a:pt x="3977" y="7299"/>
                  </a:lnTo>
                  <a:lnTo>
                    <a:pt x="3929" y="7252"/>
                  </a:lnTo>
                  <a:lnTo>
                    <a:pt x="3596" y="6918"/>
                  </a:lnTo>
                  <a:lnTo>
                    <a:pt x="3560" y="6883"/>
                  </a:lnTo>
                  <a:lnTo>
                    <a:pt x="4155" y="6287"/>
                  </a:lnTo>
                  <a:close/>
                  <a:moveTo>
                    <a:pt x="3203" y="7064"/>
                  </a:moveTo>
                  <a:cubicBezTo>
                    <a:pt x="3271" y="7064"/>
                    <a:pt x="3340" y="7091"/>
                    <a:pt x="3393" y="7144"/>
                  </a:cubicBezTo>
                  <a:lnTo>
                    <a:pt x="3715" y="7478"/>
                  </a:lnTo>
                  <a:cubicBezTo>
                    <a:pt x="3810" y="7573"/>
                    <a:pt x="3822" y="7740"/>
                    <a:pt x="3715" y="7847"/>
                  </a:cubicBezTo>
                  <a:lnTo>
                    <a:pt x="3524" y="8037"/>
                  </a:lnTo>
                  <a:lnTo>
                    <a:pt x="2822" y="7335"/>
                  </a:lnTo>
                  <a:lnTo>
                    <a:pt x="3012" y="7144"/>
                  </a:lnTo>
                  <a:cubicBezTo>
                    <a:pt x="3066" y="7091"/>
                    <a:pt x="3134" y="7064"/>
                    <a:pt x="3203" y="7064"/>
                  </a:cubicBezTo>
                  <a:close/>
                  <a:moveTo>
                    <a:pt x="2608" y="7549"/>
                  </a:moveTo>
                  <a:lnTo>
                    <a:pt x="3298" y="8252"/>
                  </a:lnTo>
                  <a:lnTo>
                    <a:pt x="1143" y="10407"/>
                  </a:lnTo>
                  <a:cubicBezTo>
                    <a:pt x="1089" y="10460"/>
                    <a:pt x="1024" y="10487"/>
                    <a:pt x="959" y="10487"/>
                  </a:cubicBezTo>
                  <a:cubicBezTo>
                    <a:pt x="893" y="10487"/>
                    <a:pt x="828" y="10460"/>
                    <a:pt x="774" y="10407"/>
                  </a:cubicBezTo>
                  <a:lnTo>
                    <a:pt x="441" y="10073"/>
                  </a:lnTo>
                  <a:cubicBezTo>
                    <a:pt x="345" y="9978"/>
                    <a:pt x="345" y="9811"/>
                    <a:pt x="441" y="9704"/>
                  </a:cubicBezTo>
                  <a:lnTo>
                    <a:pt x="2608" y="7549"/>
                  </a:lnTo>
                  <a:close/>
                  <a:moveTo>
                    <a:pt x="7037" y="1"/>
                  </a:moveTo>
                  <a:cubicBezTo>
                    <a:pt x="3941" y="1"/>
                    <a:pt x="2155" y="3513"/>
                    <a:pt x="3953" y="6013"/>
                  </a:cubicBezTo>
                  <a:lnTo>
                    <a:pt x="3239" y="6728"/>
                  </a:lnTo>
                  <a:cubicBezTo>
                    <a:pt x="3224" y="6727"/>
                    <a:pt x="3209" y="6726"/>
                    <a:pt x="3194" y="6726"/>
                  </a:cubicBezTo>
                  <a:cubicBezTo>
                    <a:pt x="3036" y="6726"/>
                    <a:pt x="2907" y="6785"/>
                    <a:pt x="2798" y="6894"/>
                  </a:cubicBezTo>
                  <a:lnTo>
                    <a:pt x="226" y="9466"/>
                  </a:lnTo>
                  <a:cubicBezTo>
                    <a:pt x="0" y="9692"/>
                    <a:pt x="0" y="10061"/>
                    <a:pt x="226" y="10288"/>
                  </a:cubicBezTo>
                  <a:lnTo>
                    <a:pt x="548" y="10633"/>
                  </a:lnTo>
                  <a:cubicBezTo>
                    <a:pt x="661" y="10740"/>
                    <a:pt x="810" y="10794"/>
                    <a:pt x="959" y="10794"/>
                  </a:cubicBezTo>
                  <a:cubicBezTo>
                    <a:pt x="1107" y="10794"/>
                    <a:pt x="1256" y="10740"/>
                    <a:pt x="1369" y="10633"/>
                  </a:cubicBezTo>
                  <a:lnTo>
                    <a:pt x="3631" y="8371"/>
                  </a:lnTo>
                  <a:lnTo>
                    <a:pt x="3941" y="8049"/>
                  </a:lnTo>
                  <a:cubicBezTo>
                    <a:pt x="4060" y="7930"/>
                    <a:pt x="4120" y="7775"/>
                    <a:pt x="4108" y="7609"/>
                  </a:cubicBezTo>
                  <a:lnTo>
                    <a:pt x="4822" y="6894"/>
                  </a:lnTo>
                  <a:cubicBezTo>
                    <a:pt x="5358" y="7275"/>
                    <a:pt x="6001" y="7514"/>
                    <a:pt x="6656" y="7597"/>
                  </a:cubicBezTo>
                  <a:lnTo>
                    <a:pt x="6668" y="7597"/>
                  </a:lnTo>
                  <a:cubicBezTo>
                    <a:pt x="6739" y="7597"/>
                    <a:pt x="6810" y="7537"/>
                    <a:pt x="6834" y="7442"/>
                  </a:cubicBezTo>
                  <a:cubicBezTo>
                    <a:pt x="6846" y="7359"/>
                    <a:pt x="6775" y="7275"/>
                    <a:pt x="6691" y="7264"/>
                  </a:cubicBezTo>
                  <a:cubicBezTo>
                    <a:pt x="6013" y="7192"/>
                    <a:pt x="5370" y="6918"/>
                    <a:pt x="4846" y="6502"/>
                  </a:cubicBezTo>
                  <a:cubicBezTo>
                    <a:pt x="2286" y="4442"/>
                    <a:pt x="3798" y="334"/>
                    <a:pt x="7037" y="334"/>
                  </a:cubicBezTo>
                  <a:cubicBezTo>
                    <a:pt x="8870" y="334"/>
                    <a:pt x="10323" y="1715"/>
                    <a:pt x="10501" y="3454"/>
                  </a:cubicBezTo>
                  <a:cubicBezTo>
                    <a:pt x="10522" y="3535"/>
                    <a:pt x="10576" y="3590"/>
                    <a:pt x="10644" y="3590"/>
                  </a:cubicBezTo>
                  <a:cubicBezTo>
                    <a:pt x="10655" y="3590"/>
                    <a:pt x="10668" y="3588"/>
                    <a:pt x="10680" y="3584"/>
                  </a:cubicBezTo>
                  <a:cubicBezTo>
                    <a:pt x="10775" y="3573"/>
                    <a:pt x="10835" y="3501"/>
                    <a:pt x="10823" y="3406"/>
                  </a:cubicBezTo>
                  <a:cubicBezTo>
                    <a:pt x="10620" y="1525"/>
                    <a:pt x="9037" y="1"/>
                    <a:pt x="703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32"/>
            <p:cNvSpPr/>
            <p:nvPr/>
          </p:nvSpPr>
          <p:spPr>
            <a:xfrm>
              <a:off x="4311356" y="1993458"/>
              <a:ext cx="206959" cy="197378"/>
            </a:xfrm>
            <a:custGeom>
              <a:rect b="b" l="l" r="r" t="t"/>
              <a:pathLst>
                <a:path extrusionOk="0" h="6201" w="6502">
                  <a:moveTo>
                    <a:pt x="3394" y="295"/>
                  </a:moveTo>
                  <a:cubicBezTo>
                    <a:pt x="4930" y="295"/>
                    <a:pt x="6180" y="1533"/>
                    <a:pt x="6180" y="3081"/>
                  </a:cubicBezTo>
                  <a:cubicBezTo>
                    <a:pt x="6180" y="4641"/>
                    <a:pt x="4930" y="5879"/>
                    <a:pt x="3394" y="5879"/>
                  </a:cubicBezTo>
                  <a:cubicBezTo>
                    <a:pt x="2679" y="5879"/>
                    <a:pt x="1965" y="5605"/>
                    <a:pt x="1429" y="5057"/>
                  </a:cubicBezTo>
                  <a:cubicBezTo>
                    <a:pt x="346" y="3974"/>
                    <a:pt x="346" y="2200"/>
                    <a:pt x="1429" y="1116"/>
                  </a:cubicBezTo>
                  <a:cubicBezTo>
                    <a:pt x="1977" y="569"/>
                    <a:pt x="2679" y="295"/>
                    <a:pt x="3394" y="295"/>
                  </a:cubicBezTo>
                  <a:close/>
                  <a:moveTo>
                    <a:pt x="3404" y="0"/>
                  </a:moveTo>
                  <a:cubicBezTo>
                    <a:pt x="2608" y="0"/>
                    <a:pt x="1810" y="301"/>
                    <a:pt x="1203" y="902"/>
                  </a:cubicBezTo>
                  <a:cubicBezTo>
                    <a:pt x="0" y="2116"/>
                    <a:pt x="0" y="4093"/>
                    <a:pt x="1203" y="5295"/>
                  </a:cubicBezTo>
                  <a:cubicBezTo>
                    <a:pt x="1822" y="5903"/>
                    <a:pt x="2608" y="6200"/>
                    <a:pt x="3394" y="6200"/>
                  </a:cubicBezTo>
                  <a:cubicBezTo>
                    <a:pt x="5108" y="6188"/>
                    <a:pt x="6501" y="4819"/>
                    <a:pt x="6501" y="3093"/>
                  </a:cubicBezTo>
                  <a:cubicBezTo>
                    <a:pt x="6501" y="2259"/>
                    <a:pt x="6180" y="1485"/>
                    <a:pt x="5596" y="902"/>
                  </a:cubicBezTo>
                  <a:cubicBezTo>
                    <a:pt x="4995" y="301"/>
                    <a:pt x="4200" y="0"/>
                    <a:pt x="340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32"/>
            <p:cNvSpPr/>
            <p:nvPr/>
          </p:nvSpPr>
          <p:spPr>
            <a:xfrm>
              <a:off x="4372374" y="2030476"/>
              <a:ext cx="94026" cy="114493"/>
            </a:xfrm>
            <a:custGeom>
              <a:rect b="b" l="l" r="r" t="t"/>
              <a:pathLst>
                <a:path extrusionOk="0" h="3597" w="2954">
                  <a:moveTo>
                    <a:pt x="1477" y="310"/>
                  </a:moveTo>
                  <a:cubicBezTo>
                    <a:pt x="1834" y="310"/>
                    <a:pt x="2120" y="584"/>
                    <a:pt x="2120" y="953"/>
                  </a:cubicBezTo>
                  <a:cubicBezTo>
                    <a:pt x="2120" y="1311"/>
                    <a:pt x="1834" y="1584"/>
                    <a:pt x="1477" y="1584"/>
                  </a:cubicBezTo>
                  <a:cubicBezTo>
                    <a:pt x="1119" y="1584"/>
                    <a:pt x="834" y="1311"/>
                    <a:pt x="834" y="953"/>
                  </a:cubicBezTo>
                  <a:cubicBezTo>
                    <a:pt x="834" y="596"/>
                    <a:pt x="1119" y="310"/>
                    <a:pt x="1477" y="310"/>
                  </a:cubicBezTo>
                  <a:close/>
                  <a:moveTo>
                    <a:pt x="1905" y="1918"/>
                  </a:moveTo>
                  <a:cubicBezTo>
                    <a:pt x="2298" y="1918"/>
                    <a:pt x="2608" y="2227"/>
                    <a:pt x="2608" y="2620"/>
                  </a:cubicBezTo>
                  <a:lnTo>
                    <a:pt x="2608" y="3287"/>
                  </a:lnTo>
                  <a:lnTo>
                    <a:pt x="2298" y="3287"/>
                  </a:lnTo>
                  <a:lnTo>
                    <a:pt x="2298" y="2585"/>
                  </a:lnTo>
                  <a:cubicBezTo>
                    <a:pt x="2298" y="2501"/>
                    <a:pt x="2227" y="2418"/>
                    <a:pt x="2132" y="2418"/>
                  </a:cubicBezTo>
                  <a:cubicBezTo>
                    <a:pt x="2048" y="2418"/>
                    <a:pt x="1965" y="2501"/>
                    <a:pt x="1965" y="2585"/>
                  </a:cubicBezTo>
                  <a:lnTo>
                    <a:pt x="1965" y="3287"/>
                  </a:lnTo>
                  <a:lnTo>
                    <a:pt x="977" y="3287"/>
                  </a:lnTo>
                  <a:lnTo>
                    <a:pt x="977" y="2585"/>
                  </a:lnTo>
                  <a:cubicBezTo>
                    <a:pt x="977" y="2501"/>
                    <a:pt x="893" y="2418"/>
                    <a:pt x="810" y="2418"/>
                  </a:cubicBezTo>
                  <a:cubicBezTo>
                    <a:pt x="715" y="2418"/>
                    <a:pt x="643" y="2501"/>
                    <a:pt x="643" y="2585"/>
                  </a:cubicBezTo>
                  <a:lnTo>
                    <a:pt x="643" y="3287"/>
                  </a:lnTo>
                  <a:lnTo>
                    <a:pt x="298" y="3287"/>
                  </a:lnTo>
                  <a:lnTo>
                    <a:pt x="298" y="2620"/>
                  </a:lnTo>
                  <a:cubicBezTo>
                    <a:pt x="298" y="2227"/>
                    <a:pt x="619" y="1918"/>
                    <a:pt x="1000" y="1918"/>
                  </a:cubicBezTo>
                  <a:close/>
                  <a:moveTo>
                    <a:pt x="1477" y="1"/>
                  </a:moveTo>
                  <a:cubicBezTo>
                    <a:pt x="941" y="1"/>
                    <a:pt x="512" y="430"/>
                    <a:pt x="512" y="965"/>
                  </a:cubicBezTo>
                  <a:cubicBezTo>
                    <a:pt x="512" y="1227"/>
                    <a:pt x="619" y="1465"/>
                    <a:pt x="798" y="1632"/>
                  </a:cubicBezTo>
                  <a:cubicBezTo>
                    <a:pt x="346" y="1739"/>
                    <a:pt x="0" y="2144"/>
                    <a:pt x="0" y="2632"/>
                  </a:cubicBezTo>
                  <a:lnTo>
                    <a:pt x="0" y="3299"/>
                  </a:lnTo>
                  <a:cubicBezTo>
                    <a:pt x="0" y="3466"/>
                    <a:pt x="143" y="3597"/>
                    <a:pt x="298" y="3597"/>
                  </a:cubicBezTo>
                  <a:lnTo>
                    <a:pt x="2643" y="3597"/>
                  </a:lnTo>
                  <a:cubicBezTo>
                    <a:pt x="2798" y="3597"/>
                    <a:pt x="2941" y="3466"/>
                    <a:pt x="2941" y="3299"/>
                  </a:cubicBezTo>
                  <a:lnTo>
                    <a:pt x="2941" y="2632"/>
                  </a:lnTo>
                  <a:cubicBezTo>
                    <a:pt x="2953" y="2144"/>
                    <a:pt x="2620" y="1739"/>
                    <a:pt x="2167" y="1632"/>
                  </a:cubicBezTo>
                  <a:cubicBezTo>
                    <a:pt x="2322" y="1453"/>
                    <a:pt x="2441" y="1215"/>
                    <a:pt x="2441" y="965"/>
                  </a:cubicBezTo>
                  <a:cubicBezTo>
                    <a:pt x="2441" y="430"/>
                    <a:pt x="2012" y="1"/>
                    <a:pt x="147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32"/>
            <p:cNvSpPr/>
            <p:nvPr/>
          </p:nvSpPr>
          <p:spPr>
            <a:xfrm>
              <a:off x="4426167" y="2098561"/>
              <a:ext cx="114111" cy="113474"/>
            </a:xfrm>
            <a:custGeom>
              <a:rect b="b" l="l" r="r" t="t"/>
              <a:pathLst>
                <a:path extrusionOk="0" h="3565" w="3585">
                  <a:moveTo>
                    <a:pt x="3401" y="1"/>
                  </a:moveTo>
                  <a:cubicBezTo>
                    <a:pt x="3330" y="1"/>
                    <a:pt x="3272" y="73"/>
                    <a:pt x="3251" y="136"/>
                  </a:cubicBezTo>
                  <a:cubicBezTo>
                    <a:pt x="3097" y="1767"/>
                    <a:pt x="1799" y="3077"/>
                    <a:pt x="144" y="3244"/>
                  </a:cubicBezTo>
                  <a:cubicBezTo>
                    <a:pt x="61" y="3255"/>
                    <a:pt x="1" y="3339"/>
                    <a:pt x="13" y="3422"/>
                  </a:cubicBezTo>
                  <a:cubicBezTo>
                    <a:pt x="25" y="3494"/>
                    <a:pt x="84" y="3565"/>
                    <a:pt x="180" y="3565"/>
                  </a:cubicBezTo>
                  <a:lnTo>
                    <a:pt x="191" y="3565"/>
                  </a:lnTo>
                  <a:cubicBezTo>
                    <a:pt x="1966" y="3398"/>
                    <a:pt x="3394" y="1970"/>
                    <a:pt x="3573" y="184"/>
                  </a:cubicBezTo>
                  <a:cubicBezTo>
                    <a:pt x="3585" y="88"/>
                    <a:pt x="3513" y="17"/>
                    <a:pt x="3430" y="5"/>
                  </a:cubicBezTo>
                  <a:cubicBezTo>
                    <a:pt x="3420" y="2"/>
                    <a:pt x="3410" y="1"/>
                    <a:pt x="340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2" name="Google Shape;262;p32"/>
          <p:cNvGrpSpPr/>
          <p:nvPr/>
        </p:nvGrpSpPr>
        <p:grpSpPr>
          <a:xfrm>
            <a:off x="193668" y="3769205"/>
            <a:ext cx="474770" cy="530397"/>
            <a:chOff x="6219124" y="2902788"/>
            <a:chExt cx="318231" cy="355470"/>
          </a:xfrm>
        </p:grpSpPr>
        <p:sp>
          <p:nvSpPr>
            <p:cNvPr id="263" name="Google Shape;263;p32"/>
            <p:cNvSpPr/>
            <p:nvPr/>
          </p:nvSpPr>
          <p:spPr>
            <a:xfrm>
              <a:off x="6219124" y="2990994"/>
              <a:ext cx="140353" cy="267263"/>
            </a:xfrm>
            <a:custGeom>
              <a:rect b="b" l="l" r="r" t="t"/>
              <a:pathLst>
                <a:path extrusionOk="0" h="8390" w="4406">
                  <a:moveTo>
                    <a:pt x="1303" y="0"/>
                  </a:moveTo>
                  <a:cubicBezTo>
                    <a:pt x="1243" y="0"/>
                    <a:pt x="1178" y="40"/>
                    <a:pt x="1143" y="91"/>
                  </a:cubicBezTo>
                  <a:cubicBezTo>
                    <a:pt x="858" y="686"/>
                    <a:pt x="715" y="1329"/>
                    <a:pt x="715" y="1984"/>
                  </a:cubicBezTo>
                  <a:cubicBezTo>
                    <a:pt x="715" y="2222"/>
                    <a:pt x="774" y="2627"/>
                    <a:pt x="786" y="2758"/>
                  </a:cubicBezTo>
                  <a:lnTo>
                    <a:pt x="191" y="3806"/>
                  </a:lnTo>
                  <a:cubicBezTo>
                    <a:pt x="0" y="4127"/>
                    <a:pt x="143" y="4544"/>
                    <a:pt x="500" y="4699"/>
                  </a:cubicBezTo>
                  <a:lnTo>
                    <a:pt x="1143" y="4961"/>
                  </a:lnTo>
                  <a:lnTo>
                    <a:pt x="1143" y="6104"/>
                  </a:lnTo>
                  <a:cubicBezTo>
                    <a:pt x="1143" y="6628"/>
                    <a:pt x="1572" y="7056"/>
                    <a:pt x="2096" y="7056"/>
                  </a:cubicBezTo>
                  <a:lnTo>
                    <a:pt x="2965" y="7056"/>
                  </a:lnTo>
                  <a:lnTo>
                    <a:pt x="2965" y="8223"/>
                  </a:lnTo>
                  <a:cubicBezTo>
                    <a:pt x="2965" y="8306"/>
                    <a:pt x="3036" y="8390"/>
                    <a:pt x="3120" y="8390"/>
                  </a:cubicBezTo>
                  <a:cubicBezTo>
                    <a:pt x="3215" y="8390"/>
                    <a:pt x="3286" y="8306"/>
                    <a:pt x="3286" y="8223"/>
                  </a:cubicBezTo>
                  <a:lnTo>
                    <a:pt x="3286" y="7044"/>
                  </a:lnTo>
                  <a:cubicBezTo>
                    <a:pt x="3525" y="7032"/>
                    <a:pt x="4001" y="6937"/>
                    <a:pt x="4334" y="6663"/>
                  </a:cubicBezTo>
                  <a:cubicBezTo>
                    <a:pt x="4406" y="6604"/>
                    <a:pt x="4406" y="6497"/>
                    <a:pt x="4346" y="6437"/>
                  </a:cubicBezTo>
                  <a:cubicBezTo>
                    <a:pt x="4320" y="6398"/>
                    <a:pt x="4279" y="6380"/>
                    <a:pt x="4234" y="6380"/>
                  </a:cubicBezTo>
                  <a:cubicBezTo>
                    <a:pt x="4197" y="6380"/>
                    <a:pt x="4157" y="6392"/>
                    <a:pt x="4120" y="6413"/>
                  </a:cubicBezTo>
                  <a:cubicBezTo>
                    <a:pt x="3763" y="6735"/>
                    <a:pt x="3144" y="6735"/>
                    <a:pt x="3132" y="6735"/>
                  </a:cubicBezTo>
                  <a:lnTo>
                    <a:pt x="2096" y="6735"/>
                  </a:lnTo>
                  <a:cubicBezTo>
                    <a:pt x="1762" y="6735"/>
                    <a:pt x="1477" y="6449"/>
                    <a:pt x="1477" y="6104"/>
                  </a:cubicBezTo>
                  <a:lnTo>
                    <a:pt x="1477" y="4854"/>
                  </a:lnTo>
                  <a:cubicBezTo>
                    <a:pt x="1477" y="4782"/>
                    <a:pt x="1429" y="4723"/>
                    <a:pt x="1370" y="4711"/>
                  </a:cubicBezTo>
                  <a:lnTo>
                    <a:pt x="619" y="4389"/>
                  </a:lnTo>
                  <a:cubicBezTo>
                    <a:pt x="465" y="4318"/>
                    <a:pt x="381" y="4127"/>
                    <a:pt x="477" y="3961"/>
                  </a:cubicBezTo>
                  <a:cubicBezTo>
                    <a:pt x="1120" y="2818"/>
                    <a:pt x="1131" y="2865"/>
                    <a:pt x="1120" y="2770"/>
                  </a:cubicBezTo>
                  <a:cubicBezTo>
                    <a:pt x="1120" y="2770"/>
                    <a:pt x="1036" y="2246"/>
                    <a:pt x="1036" y="1984"/>
                  </a:cubicBezTo>
                  <a:cubicBezTo>
                    <a:pt x="1036" y="1377"/>
                    <a:pt x="1179" y="782"/>
                    <a:pt x="1441" y="246"/>
                  </a:cubicBezTo>
                  <a:cubicBezTo>
                    <a:pt x="1489" y="163"/>
                    <a:pt x="1441" y="67"/>
                    <a:pt x="1370" y="20"/>
                  </a:cubicBezTo>
                  <a:cubicBezTo>
                    <a:pt x="1350" y="6"/>
                    <a:pt x="1327" y="0"/>
                    <a:pt x="130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32"/>
            <p:cNvSpPr/>
            <p:nvPr/>
          </p:nvSpPr>
          <p:spPr>
            <a:xfrm>
              <a:off x="6268054" y="2902788"/>
              <a:ext cx="269302" cy="354705"/>
            </a:xfrm>
            <a:custGeom>
              <a:rect b="b" l="l" r="r" t="t"/>
              <a:pathLst>
                <a:path extrusionOk="0" h="11135" w="8454">
                  <a:moveTo>
                    <a:pt x="8246" y="1"/>
                  </a:moveTo>
                  <a:cubicBezTo>
                    <a:pt x="8218" y="1"/>
                    <a:pt x="8187" y="9"/>
                    <a:pt x="8156" y="26"/>
                  </a:cubicBezTo>
                  <a:lnTo>
                    <a:pt x="5930" y="1098"/>
                  </a:lnTo>
                  <a:cubicBezTo>
                    <a:pt x="5192" y="610"/>
                    <a:pt x="4366" y="377"/>
                    <a:pt x="3549" y="377"/>
                  </a:cubicBezTo>
                  <a:cubicBezTo>
                    <a:pt x="2216" y="377"/>
                    <a:pt x="909" y="997"/>
                    <a:pt x="60" y="2134"/>
                  </a:cubicBezTo>
                  <a:cubicBezTo>
                    <a:pt x="0" y="2205"/>
                    <a:pt x="12" y="2312"/>
                    <a:pt x="84" y="2360"/>
                  </a:cubicBezTo>
                  <a:cubicBezTo>
                    <a:pt x="113" y="2385"/>
                    <a:pt x="149" y="2397"/>
                    <a:pt x="185" y="2397"/>
                  </a:cubicBezTo>
                  <a:cubicBezTo>
                    <a:pt x="234" y="2397"/>
                    <a:pt x="282" y="2373"/>
                    <a:pt x="310" y="2324"/>
                  </a:cubicBezTo>
                  <a:cubicBezTo>
                    <a:pt x="1125" y="1233"/>
                    <a:pt x="2334" y="704"/>
                    <a:pt x="3540" y="704"/>
                  </a:cubicBezTo>
                  <a:cubicBezTo>
                    <a:pt x="4255" y="704"/>
                    <a:pt x="4967" y="890"/>
                    <a:pt x="5596" y="1253"/>
                  </a:cubicBezTo>
                  <a:lnTo>
                    <a:pt x="5596" y="1277"/>
                  </a:lnTo>
                  <a:cubicBezTo>
                    <a:pt x="5513" y="1336"/>
                    <a:pt x="5513" y="1396"/>
                    <a:pt x="5513" y="1396"/>
                  </a:cubicBezTo>
                  <a:cubicBezTo>
                    <a:pt x="5513" y="1396"/>
                    <a:pt x="5501" y="1479"/>
                    <a:pt x="5596" y="1538"/>
                  </a:cubicBezTo>
                  <a:lnTo>
                    <a:pt x="6370" y="2050"/>
                  </a:lnTo>
                  <a:lnTo>
                    <a:pt x="4989" y="3253"/>
                  </a:lnTo>
                  <a:cubicBezTo>
                    <a:pt x="4906" y="3324"/>
                    <a:pt x="4906" y="3455"/>
                    <a:pt x="5025" y="3515"/>
                  </a:cubicBezTo>
                  <a:cubicBezTo>
                    <a:pt x="5046" y="3524"/>
                    <a:pt x="5059" y="3531"/>
                    <a:pt x="5082" y="3531"/>
                  </a:cubicBezTo>
                  <a:cubicBezTo>
                    <a:pt x="5175" y="3531"/>
                    <a:pt x="5438" y="3414"/>
                    <a:pt x="7120" y="2860"/>
                  </a:cubicBezTo>
                  <a:lnTo>
                    <a:pt x="7120" y="2860"/>
                  </a:lnTo>
                  <a:cubicBezTo>
                    <a:pt x="7989" y="4515"/>
                    <a:pt x="7632" y="6611"/>
                    <a:pt x="6108" y="7849"/>
                  </a:cubicBezTo>
                  <a:cubicBezTo>
                    <a:pt x="5775" y="8135"/>
                    <a:pt x="5584" y="8551"/>
                    <a:pt x="5584" y="8992"/>
                  </a:cubicBezTo>
                  <a:lnTo>
                    <a:pt x="5584" y="10980"/>
                  </a:lnTo>
                  <a:cubicBezTo>
                    <a:pt x="5584" y="11063"/>
                    <a:pt x="5656" y="11135"/>
                    <a:pt x="5739" y="11135"/>
                  </a:cubicBezTo>
                  <a:cubicBezTo>
                    <a:pt x="5834" y="11135"/>
                    <a:pt x="5906" y="11063"/>
                    <a:pt x="5906" y="10980"/>
                  </a:cubicBezTo>
                  <a:lnTo>
                    <a:pt x="5906" y="8992"/>
                  </a:lnTo>
                  <a:cubicBezTo>
                    <a:pt x="5906" y="8635"/>
                    <a:pt x="6049" y="8313"/>
                    <a:pt x="6322" y="8099"/>
                  </a:cubicBezTo>
                  <a:cubicBezTo>
                    <a:pt x="7870" y="6825"/>
                    <a:pt x="8394" y="4634"/>
                    <a:pt x="7442" y="2765"/>
                  </a:cubicBezTo>
                  <a:lnTo>
                    <a:pt x="8347" y="2467"/>
                  </a:lnTo>
                  <a:cubicBezTo>
                    <a:pt x="8406" y="2443"/>
                    <a:pt x="8454" y="2384"/>
                    <a:pt x="8454" y="2324"/>
                  </a:cubicBezTo>
                  <a:cubicBezTo>
                    <a:pt x="8454" y="2265"/>
                    <a:pt x="8418" y="2205"/>
                    <a:pt x="8382" y="2181"/>
                  </a:cubicBezTo>
                  <a:lnTo>
                    <a:pt x="8085" y="1955"/>
                  </a:lnTo>
                  <a:cubicBezTo>
                    <a:pt x="8050" y="1930"/>
                    <a:pt x="8013" y="1918"/>
                    <a:pt x="7979" y="1918"/>
                  </a:cubicBezTo>
                  <a:cubicBezTo>
                    <a:pt x="7930" y="1918"/>
                    <a:pt x="7886" y="1942"/>
                    <a:pt x="7858" y="1991"/>
                  </a:cubicBezTo>
                  <a:cubicBezTo>
                    <a:pt x="7799" y="2062"/>
                    <a:pt x="7811" y="2170"/>
                    <a:pt x="7882" y="2205"/>
                  </a:cubicBezTo>
                  <a:lnTo>
                    <a:pt x="7930" y="2241"/>
                  </a:lnTo>
                  <a:lnTo>
                    <a:pt x="7144" y="2503"/>
                  </a:lnTo>
                  <a:lnTo>
                    <a:pt x="5822" y="2955"/>
                  </a:lnTo>
                  <a:lnTo>
                    <a:pt x="5822" y="2955"/>
                  </a:lnTo>
                  <a:lnTo>
                    <a:pt x="6751" y="2134"/>
                  </a:lnTo>
                  <a:cubicBezTo>
                    <a:pt x="6834" y="2062"/>
                    <a:pt x="6834" y="1931"/>
                    <a:pt x="6739" y="1872"/>
                  </a:cubicBezTo>
                  <a:lnTo>
                    <a:pt x="6025" y="1408"/>
                  </a:lnTo>
                  <a:lnTo>
                    <a:pt x="7692" y="598"/>
                  </a:lnTo>
                  <a:lnTo>
                    <a:pt x="7692" y="598"/>
                  </a:lnTo>
                  <a:cubicBezTo>
                    <a:pt x="7096" y="1419"/>
                    <a:pt x="7037" y="1408"/>
                    <a:pt x="7049" y="1527"/>
                  </a:cubicBezTo>
                  <a:cubicBezTo>
                    <a:pt x="7073" y="1634"/>
                    <a:pt x="7156" y="1658"/>
                    <a:pt x="7323" y="1777"/>
                  </a:cubicBezTo>
                  <a:cubicBezTo>
                    <a:pt x="7353" y="1802"/>
                    <a:pt x="7391" y="1815"/>
                    <a:pt x="7428" y="1815"/>
                  </a:cubicBezTo>
                  <a:cubicBezTo>
                    <a:pt x="7476" y="1815"/>
                    <a:pt x="7522" y="1793"/>
                    <a:pt x="7549" y="1753"/>
                  </a:cubicBezTo>
                  <a:cubicBezTo>
                    <a:pt x="7608" y="1669"/>
                    <a:pt x="7585" y="1574"/>
                    <a:pt x="7513" y="1527"/>
                  </a:cubicBezTo>
                  <a:lnTo>
                    <a:pt x="7454" y="1479"/>
                  </a:lnTo>
                  <a:lnTo>
                    <a:pt x="8358" y="265"/>
                  </a:lnTo>
                  <a:cubicBezTo>
                    <a:pt x="8446" y="148"/>
                    <a:pt x="8367" y="1"/>
                    <a:pt x="824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32"/>
            <p:cNvSpPr/>
            <p:nvPr/>
          </p:nvSpPr>
          <p:spPr>
            <a:xfrm>
              <a:off x="6407993" y="2995773"/>
              <a:ext cx="31505" cy="37207"/>
            </a:xfrm>
            <a:custGeom>
              <a:rect b="b" l="l" r="r" t="t"/>
              <a:pathLst>
                <a:path extrusionOk="0" h="1168" w="989">
                  <a:moveTo>
                    <a:pt x="179" y="1"/>
                  </a:moveTo>
                  <a:cubicBezTo>
                    <a:pt x="84" y="1"/>
                    <a:pt x="13" y="84"/>
                    <a:pt x="13" y="167"/>
                  </a:cubicBezTo>
                  <a:cubicBezTo>
                    <a:pt x="1" y="763"/>
                    <a:pt x="263" y="1120"/>
                    <a:pt x="798" y="1167"/>
                  </a:cubicBezTo>
                  <a:cubicBezTo>
                    <a:pt x="894" y="1167"/>
                    <a:pt x="965" y="1108"/>
                    <a:pt x="977" y="1013"/>
                  </a:cubicBezTo>
                  <a:cubicBezTo>
                    <a:pt x="989" y="905"/>
                    <a:pt x="917" y="822"/>
                    <a:pt x="834" y="822"/>
                  </a:cubicBezTo>
                  <a:cubicBezTo>
                    <a:pt x="596" y="810"/>
                    <a:pt x="322" y="703"/>
                    <a:pt x="334" y="167"/>
                  </a:cubicBezTo>
                  <a:cubicBezTo>
                    <a:pt x="334" y="84"/>
                    <a:pt x="263" y="1"/>
                    <a:pt x="17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6" name="Google Shape;266;p32"/>
          <p:cNvGrpSpPr/>
          <p:nvPr/>
        </p:nvGrpSpPr>
        <p:grpSpPr>
          <a:xfrm>
            <a:off x="154903" y="2576902"/>
            <a:ext cx="474776" cy="436953"/>
            <a:chOff x="775325" y="4143525"/>
            <a:chExt cx="468776" cy="468884"/>
          </a:xfrm>
        </p:grpSpPr>
        <p:sp>
          <p:nvSpPr>
            <p:cNvPr id="267" name="Google Shape;267;p32"/>
            <p:cNvSpPr/>
            <p:nvPr/>
          </p:nvSpPr>
          <p:spPr>
            <a:xfrm>
              <a:off x="851953" y="4143525"/>
              <a:ext cx="392147" cy="390479"/>
            </a:xfrm>
            <a:custGeom>
              <a:rect b="b" l="l" r="r" t="t"/>
              <a:pathLst>
                <a:path extrusionOk="0" h="36273" w="36428">
                  <a:moveTo>
                    <a:pt x="31907" y="5435"/>
                  </a:moveTo>
                  <a:lnTo>
                    <a:pt x="20788" y="22612"/>
                  </a:lnTo>
                  <a:lnTo>
                    <a:pt x="18511" y="26131"/>
                  </a:lnTo>
                  <a:lnTo>
                    <a:pt x="8884" y="28458"/>
                  </a:lnTo>
                  <a:lnTo>
                    <a:pt x="31907" y="5435"/>
                  </a:lnTo>
                  <a:close/>
                  <a:moveTo>
                    <a:pt x="35713" y="94"/>
                  </a:moveTo>
                  <a:cubicBezTo>
                    <a:pt x="35665" y="94"/>
                    <a:pt x="35615" y="100"/>
                    <a:pt x="35565" y="112"/>
                  </a:cubicBezTo>
                  <a:lnTo>
                    <a:pt x="35564" y="112"/>
                  </a:lnTo>
                  <a:cubicBezTo>
                    <a:pt x="35555" y="114"/>
                    <a:pt x="36041" y="1"/>
                    <a:pt x="660" y="8270"/>
                  </a:cubicBezTo>
                  <a:cubicBezTo>
                    <a:pt x="169" y="8385"/>
                    <a:pt x="0" y="8998"/>
                    <a:pt x="362" y="9348"/>
                  </a:cubicBezTo>
                  <a:lnTo>
                    <a:pt x="1592" y="10537"/>
                  </a:lnTo>
                  <a:cubicBezTo>
                    <a:pt x="1716" y="10656"/>
                    <a:pt x="1875" y="10715"/>
                    <a:pt x="2034" y="10715"/>
                  </a:cubicBezTo>
                  <a:cubicBezTo>
                    <a:pt x="2201" y="10715"/>
                    <a:pt x="2368" y="10650"/>
                    <a:pt x="2493" y="10522"/>
                  </a:cubicBezTo>
                  <a:cubicBezTo>
                    <a:pt x="2737" y="10269"/>
                    <a:pt x="2730" y="9866"/>
                    <a:pt x="2477" y="9621"/>
                  </a:cubicBezTo>
                  <a:lnTo>
                    <a:pt x="2087" y="9244"/>
                  </a:lnTo>
                  <a:lnTo>
                    <a:pt x="32295" y="2184"/>
                  </a:lnTo>
                  <a:lnTo>
                    <a:pt x="32295" y="2184"/>
                  </a:lnTo>
                  <a:lnTo>
                    <a:pt x="9830" y="16725"/>
                  </a:lnTo>
                  <a:lnTo>
                    <a:pt x="4431" y="11509"/>
                  </a:lnTo>
                  <a:cubicBezTo>
                    <a:pt x="4307" y="11389"/>
                    <a:pt x="4148" y="11330"/>
                    <a:pt x="3988" y="11330"/>
                  </a:cubicBezTo>
                  <a:cubicBezTo>
                    <a:pt x="3821" y="11330"/>
                    <a:pt x="3655" y="11395"/>
                    <a:pt x="3530" y="11524"/>
                  </a:cubicBezTo>
                  <a:cubicBezTo>
                    <a:pt x="3286" y="11777"/>
                    <a:pt x="3293" y="12180"/>
                    <a:pt x="3546" y="12423"/>
                  </a:cubicBezTo>
                  <a:lnTo>
                    <a:pt x="9046" y="17739"/>
                  </a:lnTo>
                  <a:lnTo>
                    <a:pt x="7766" y="23038"/>
                  </a:lnTo>
                  <a:cubicBezTo>
                    <a:pt x="7683" y="23379"/>
                    <a:pt x="7894" y="23723"/>
                    <a:pt x="8235" y="23806"/>
                  </a:cubicBezTo>
                  <a:cubicBezTo>
                    <a:pt x="8286" y="23818"/>
                    <a:pt x="8336" y="23824"/>
                    <a:pt x="8385" y="23824"/>
                  </a:cubicBezTo>
                  <a:cubicBezTo>
                    <a:pt x="8673" y="23824"/>
                    <a:pt x="8933" y="23628"/>
                    <a:pt x="9004" y="23337"/>
                  </a:cubicBezTo>
                  <a:lnTo>
                    <a:pt x="10311" y="17931"/>
                  </a:lnTo>
                  <a:lnTo>
                    <a:pt x="13829" y="15653"/>
                  </a:lnTo>
                  <a:lnTo>
                    <a:pt x="31005" y="4534"/>
                  </a:lnTo>
                  <a:lnTo>
                    <a:pt x="7983" y="27557"/>
                  </a:lnTo>
                  <a:lnTo>
                    <a:pt x="8365" y="25976"/>
                  </a:lnTo>
                  <a:cubicBezTo>
                    <a:pt x="8448" y="25634"/>
                    <a:pt x="8238" y="25290"/>
                    <a:pt x="7896" y="25208"/>
                  </a:cubicBezTo>
                  <a:cubicBezTo>
                    <a:pt x="7846" y="25195"/>
                    <a:pt x="7795" y="25190"/>
                    <a:pt x="7746" y="25190"/>
                  </a:cubicBezTo>
                  <a:cubicBezTo>
                    <a:pt x="7458" y="25190"/>
                    <a:pt x="7199" y="25385"/>
                    <a:pt x="7128" y="25677"/>
                  </a:cubicBezTo>
                  <a:lnTo>
                    <a:pt x="6213" y="29459"/>
                  </a:lnTo>
                  <a:cubicBezTo>
                    <a:pt x="6114" y="29868"/>
                    <a:pt x="6434" y="30245"/>
                    <a:pt x="6831" y="30245"/>
                  </a:cubicBezTo>
                  <a:cubicBezTo>
                    <a:pt x="6880" y="30245"/>
                    <a:pt x="6931" y="30239"/>
                    <a:pt x="6981" y="30227"/>
                  </a:cubicBezTo>
                  <a:lnTo>
                    <a:pt x="18702" y="27394"/>
                  </a:lnTo>
                  <a:lnTo>
                    <a:pt x="27093" y="36078"/>
                  </a:lnTo>
                  <a:cubicBezTo>
                    <a:pt x="27222" y="36211"/>
                    <a:pt x="27386" y="36272"/>
                    <a:pt x="27548" y="36272"/>
                  </a:cubicBezTo>
                  <a:cubicBezTo>
                    <a:pt x="27827" y="36272"/>
                    <a:pt x="28099" y="36091"/>
                    <a:pt x="28171" y="35781"/>
                  </a:cubicBezTo>
                  <a:lnTo>
                    <a:pt x="33640" y="12387"/>
                  </a:lnTo>
                  <a:cubicBezTo>
                    <a:pt x="33719" y="12044"/>
                    <a:pt x="33506" y="11702"/>
                    <a:pt x="33164" y="11622"/>
                  </a:cubicBezTo>
                  <a:cubicBezTo>
                    <a:pt x="33115" y="11611"/>
                    <a:pt x="33067" y="11605"/>
                    <a:pt x="33018" y="11605"/>
                  </a:cubicBezTo>
                  <a:cubicBezTo>
                    <a:pt x="32729" y="11605"/>
                    <a:pt x="32467" y="11803"/>
                    <a:pt x="32399" y="12097"/>
                  </a:cubicBezTo>
                  <a:lnTo>
                    <a:pt x="27197" y="34353"/>
                  </a:lnTo>
                  <a:lnTo>
                    <a:pt x="19716" y="26610"/>
                  </a:lnTo>
                  <a:lnTo>
                    <a:pt x="34258" y="4147"/>
                  </a:lnTo>
                  <a:lnTo>
                    <a:pt x="33017" y="9453"/>
                  </a:lnTo>
                  <a:cubicBezTo>
                    <a:pt x="32938" y="9796"/>
                    <a:pt x="33150" y="10138"/>
                    <a:pt x="33492" y="10218"/>
                  </a:cubicBezTo>
                  <a:cubicBezTo>
                    <a:pt x="33541" y="10229"/>
                    <a:pt x="33590" y="10235"/>
                    <a:pt x="33638" y="10235"/>
                  </a:cubicBezTo>
                  <a:cubicBezTo>
                    <a:pt x="33927" y="10235"/>
                    <a:pt x="34189" y="10037"/>
                    <a:pt x="34256" y="9743"/>
                  </a:cubicBezTo>
                  <a:lnTo>
                    <a:pt x="36328" y="880"/>
                  </a:lnTo>
                  <a:cubicBezTo>
                    <a:pt x="36427" y="473"/>
                    <a:pt x="36107" y="94"/>
                    <a:pt x="35713" y="94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32"/>
            <p:cNvSpPr/>
            <p:nvPr/>
          </p:nvSpPr>
          <p:spPr>
            <a:xfrm>
              <a:off x="775325" y="4505404"/>
              <a:ext cx="108339" cy="107004"/>
            </a:xfrm>
            <a:custGeom>
              <a:rect b="b" l="l" r="r" t="t"/>
              <a:pathLst>
                <a:path extrusionOk="0" h="9940" w="10064">
                  <a:moveTo>
                    <a:pt x="9365" y="0"/>
                  </a:moveTo>
                  <a:cubicBezTo>
                    <a:pt x="9202" y="0"/>
                    <a:pt x="9039" y="63"/>
                    <a:pt x="8915" y="187"/>
                  </a:cubicBezTo>
                  <a:lnTo>
                    <a:pt x="249" y="8852"/>
                  </a:lnTo>
                  <a:cubicBezTo>
                    <a:pt x="0" y="9100"/>
                    <a:pt x="0" y="9503"/>
                    <a:pt x="249" y="9753"/>
                  </a:cubicBezTo>
                  <a:cubicBezTo>
                    <a:pt x="373" y="9877"/>
                    <a:pt x="536" y="9939"/>
                    <a:pt x="699" y="9939"/>
                  </a:cubicBezTo>
                  <a:cubicBezTo>
                    <a:pt x="862" y="9939"/>
                    <a:pt x="1025" y="9877"/>
                    <a:pt x="1149" y="9753"/>
                  </a:cubicBezTo>
                  <a:lnTo>
                    <a:pt x="9816" y="1087"/>
                  </a:lnTo>
                  <a:cubicBezTo>
                    <a:pt x="10064" y="838"/>
                    <a:pt x="10064" y="435"/>
                    <a:pt x="9816" y="187"/>
                  </a:cubicBezTo>
                  <a:cubicBezTo>
                    <a:pt x="9691" y="63"/>
                    <a:pt x="9528" y="0"/>
                    <a:pt x="936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32"/>
            <p:cNvSpPr/>
            <p:nvPr/>
          </p:nvSpPr>
          <p:spPr>
            <a:xfrm>
              <a:off x="775325" y="4437806"/>
              <a:ext cx="75430" cy="74085"/>
            </a:xfrm>
            <a:custGeom>
              <a:rect b="b" l="l" r="r" t="t"/>
              <a:pathLst>
                <a:path extrusionOk="0" h="6882" w="7007">
                  <a:moveTo>
                    <a:pt x="6307" y="0"/>
                  </a:moveTo>
                  <a:cubicBezTo>
                    <a:pt x="6144" y="0"/>
                    <a:pt x="5981" y="62"/>
                    <a:pt x="5857" y="186"/>
                  </a:cubicBezTo>
                  <a:lnTo>
                    <a:pt x="249" y="5794"/>
                  </a:lnTo>
                  <a:cubicBezTo>
                    <a:pt x="0" y="6044"/>
                    <a:pt x="0" y="6445"/>
                    <a:pt x="249" y="6695"/>
                  </a:cubicBezTo>
                  <a:cubicBezTo>
                    <a:pt x="374" y="6819"/>
                    <a:pt x="537" y="6881"/>
                    <a:pt x="699" y="6881"/>
                  </a:cubicBezTo>
                  <a:cubicBezTo>
                    <a:pt x="862" y="6881"/>
                    <a:pt x="1025" y="6819"/>
                    <a:pt x="1149" y="6695"/>
                  </a:cubicBezTo>
                  <a:lnTo>
                    <a:pt x="6757" y="1087"/>
                  </a:lnTo>
                  <a:cubicBezTo>
                    <a:pt x="7006" y="839"/>
                    <a:pt x="7006" y="436"/>
                    <a:pt x="6757" y="186"/>
                  </a:cubicBezTo>
                  <a:cubicBezTo>
                    <a:pt x="6633" y="62"/>
                    <a:pt x="6470" y="0"/>
                    <a:pt x="630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32"/>
            <p:cNvSpPr/>
            <p:nvPr/>
          </p:nvSpPr>
          <p:spPr>
            <a:xfrm>
              <a:off x="875829" y="4538289"/>
              <a:ext cx="75409" cy="74085"/>
            </a:xfrm>
            <a:custGeom>
              <a:rect b="b" l="l" r="r" t="t"/>
              <a:pathLst>
                <a:path extrusionOk="0" h="6882" w="7005">
                  <a:moveTo>
                    <a:pt x="6306" y="1"/>
                  </a:moveTo>
                  <a:cubicBezTo>
                    <a:pt x="6143" y="1"/>
                    <a:pt x="5980" y="63"/>
                    <a:pt x="5856" y="188"/>
                  </a:cubicBezTo>
                  <a:lnTo>
                    <a:pt x="248" y="5795"/>
                  </a:lnTo>
                  <a:cubicBezTo>
                    <a:pt x="0" y="6044"/>
                    <a:pt x="0" y="6447"/>
                    <a:pt x="248" y="6695"/>
                  </a:cubicBezTo>
                  <a:cubicBezTo>
                    <a:pt x="372" y="6819"/>
                    <a:pt x="535" y="6882"/>
                    <a:pt x="699" y="6882"/>
                  </a:cubicBezTo>
                  <a:cubicBezTo>
                    <a:pt x="862" y="6882"/>
                    <a:pt x="1025" y="6819"/>
                    <a:pt x="1149" y="6695"/>
                  </a:cubicBezTo>
                  <a:lnTo>
                    <a:pt x="6757" y="1088"/>
                  </a:lnTo>
                  <a:cubicBezTo>
                    <a:pt x="7005" y="839"/>
                    <a:pt x="7005" y="436"/>
                    <a:pt x="6757" y="188"/>
                  </a:cubicBezTo>
                  <a:cubicBezTo>
                    <a:pt x="6632" y="63"/>
                    <a:pt x="6469" y="1"/>
                    <a:pt x="630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3"/>
          <p:cNvSpPr txBox="1"/>
          <p:nvPr>
            <p:ph type="title"/>
          </p:nvPr>
        </p:nvSpPr>
        <p:spPr>
          <a:xfrm>
            <a:off x="2709325" y="1060263"/>
            <a:ext cx="5721600" cy="158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2,261,419</a:t>
            </a:r>
            <a:endParaRPr/>
          </a:p>
        </p:txBody>
      </p:sp>
      <p:sp>
        <p:nvSpPr>
          <p:cNvPr id="276" name="Google Shape;276;p33"/>
          <p:cNvSpPr txBox="1"/>
          <p:nvPr>
            <p:ph idx="1" type="subTitle"/>
          </p:nvPr>
        </p:nvSpPr>
        <p:spPr>
          <a:xfrm>
            <a:off x="3204275" y="2759725"/>
            <a:ext cx="5226600" cy="158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11.7 % of the  19,292,789 cancer cases reported by the World Health Organization in 2020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Survival</a:t>
            </a:r>
            <a:r>
              <a:rPr lang="en"/>
              <a:t>: The 5- and 10-year relative survival rates are 91% and 85%, respectively, for invasive breast cancer</a:t>
            </a:r>
            <a:endParaRPr/>
          </a:p>
        </p:txBody>
      </p:sp>
      <p:pic>
        <p:nvPicPr>
          <p:cNvPr id="277" name="Google Shape;27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804825" y="897700"/>
            <a:ext cx="1098550" cy="127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54700" y="3321550"/>
            <a:ext cx="1259125" cy="1287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Google Shape;28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050" y="233500"/>
            <a:ext cx="7973500" cy="4485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" name="Google Shape;28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050" y="325475"/>
            <a:ext cx="7986750" cy="449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6"/>
          <p:cNvSpPr txBox="1"/>
          <p:nvPr>
            <p:ph type="title"/>
          </p:nvPr>
        </p:nvSpPr>
        <p:spPr>
          <a:xfrm>
            <a:off x="1072900" y="1002300"/>
            <a:ext cx="6783900" cy="224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Breast Cancer Histopathological Database </a:t>
            </a:r>
            <a:endParaRPr sz="4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300"/>
              <a:t>(BreakHis)</a:t>
            </a:r>
            <a:endParaRPr sz="4300"/>
          </a:p>
        </p:txBody>
      </p:sp>
      <p:pic>
        <p:nvPicPr>
          <p:cNvPr id="294" name="Google Shape;29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042142">
            <a:off x="6847860" y="2516826"/>
            <a:ext cx="1450379" cy="11094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1201075" y="3317450"/>
            <a:ext cx="1259125" cy="1287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0800000">
            <a:off x="552100" y="524375"/>
            <a:ext cx="1098550" cy="1276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36"/>
          <p:cNvSpPr/>
          <p:nvPr/>
        </p:nvSpPr>
        <p:spPr>
          <a:xfrm>
            <a:off x="7756716" y="909714"/>
            <a:ext cx="958907" cy="891162"/>
          </a:xfrm>
          <a:custGeom>
            <a:rect b="b" l="l" r="r" t="t"/>
            <a:pathLst>
              <a:path extrusionOk="0" h="10800" w="11621">
                <a:moveTo>
                  <a:pt x="9522" y="349"/>
                </a:moveTo>
                <a:cubicBezTo>
                  <a:pt x="9633" y="349"/>
                  <a:pt x="9746" y="391"/>
                  <a:pt x="9835" y="474"/>
                </a:cubicBezTo>
                <a:lnTo>
                  <a:pt x="11097" y="1736"/>
                </a:lnTo>
                <a:cubicBezTo>
                  <a:pt x="11252" y="1891"/>
                  <a:pt x="11252" y="2153"/>
                  <a:pt x="11085" y="2331"/>
                </a:cubicBezTo>
                <a:lnTo>
                  <a:pt x="10299" y="3129"/>
                </a:lnTo>
                <a:lnTo>
                  <a:pt x="8430" y="1260"/>
                </a:lnTo>
                <a:lnTo>
                  <a:pt x="9228" y="474"/>
                </a:lnTo>
                <a:cubicBezTo>
                  <a:pt x="9305" y="391"/>
                  <a:pt x="9412" y="349"/>
                  <a:pt x="9522" y="349"/>
                </a:cubicBezTo>
                <a:close/>
                <a:moveTo>
                  <a:pt x="8216" y="1486"/>
                </a:moveTo>
                <a:lnTo>
                  <a:pt x="10073" y="3343"/>
                </a:lnTo>
                <a:lnTo>
                  <a:pt x="9799" y="3617"/>
                </a:lnTo>
                <a:lnTo>
                  <a:pt x="7942" y="1760"/>
                </a:lnTo>
                <a:lnTo>
                  <a:pt x="8216" y="1486"/>
                </a:lnTo>
                <a:close/>
                <a:moveTo>
                  <a:pt x="9513" y="1"/>
                </a:moveTo>
                <a:cubicBezTo>
                  <a:pt x="9314" y="1"/>
                  <a:pt x="9115" y="75"/>
                  <a:pt x="8966" y="224"/>
                </a:cubicBezTo>
                <a:lnTo>
                  <a:pt x="6977" y="2200"/>
                </a:lnTo>
                <a:cubicBezTo>
                  <a:pt x="6918" y="2260"/>
                  <a:pt x="6918" y="2379"/>
                  <a:pt x="6977" y="2438"/>
                </a:cubicBezTo>
                <a:cubicBezTo>
                  <a:pt x="7007" y="2468"/>
                  <a:pt x="7052" y="2483"/>
                  <a:pt x="7096" y="2483"/>
                </a:cubicBezTo>
                <a:cubicBezTo>
                  <a:pt x="7141" y="2483"/>
                  <a:pt x="7186" y="2468"/>
                  <a:pt x="7216" y="2438"/>
                </a:cubicBezTo>
                <a:lnTo>
                  <a:pt x="7668" y="1974"/>
                </a:lnTo>
                <a:lnTo>
                  <a:pt x="9537" y="3843"/>
                </a:lnTo>
                <a:lnTo>
                  <a:pt x="7120" y="6260"/>
                </a:lnTo>
                <a:cubicBezTo>
                  <a:pt x="7043" y="6344"/>
                  <a:pt x="6933" y="6385"/>
                  <a:pt x="6821" y="6385"/>
                </a:cubicBezTo>
                <a:cubicBezTo>
                  <a:pt x="6710" y="6385"/>
                  <a:pt x="6596" y="6344"/>
                  <a:pt x="6513" y="6260"/>
                </a:cubicBezTo>
                <a:lnTo>
                  <a:pt x="5251" y="4998"/>
                </a:lnTo>
                <a:cubicBezTo>
                  <a:pt x="5084" y="4832"/>
                  <a:pt x="5084" y="4570"/>
                  <a:pt x="5251" y="4391"/>
                </a:cubicBezTo>
                <a:lnTo>
                  <a:pt x="6668" y="2974"/>
                </a:lnTo>
                <a:cubicBezTo>
                  <a:pt x="6727" y="2915"/>
                  <a:pt x="6727" y="2796"/>
                  <a:pt x="6668" y="2736"/>
                </a:cubicBezTo>
                <a:cubicBezTo>
                  <a:pt x="6632" y="2706"/>
                  <a:pt x="6585" y="2691"/>
                  <a:pt x="6540" y="2691"/>
                </a:cubicBezTo>
                <a:cubicBezTo>
                  <a:pt x="6495" y="2691"/>
                  <a:pt x="6454" y="2706"/>
                  <a:pt x="6430" y="2736"/>
                </a:cubicBezTo>
                <a:lnTo>
                  <a:pt x="5013" y="4153"/>
                </a:lnTo>
                <a:cubicBezTo>
                  <a:pt x="4727" y="4439"/>
                  <a:pt x="4715" y="4915"/>
                  <a:pt x="5001" y="5213"/>
                </a:cubicBezTo>
                <a:lnTo>
                  <a:pt x="1679" y="8523"/>
                </a:lnTo>
                <a:cubicBezTo>
                  <a:pt x="1620" y="8582"/>
                  <a:pt x="1620" y="8701"/>
                  <a:pt x="1679" y="8761"/>
                </a:cubicBezTo>
                <a:cubicBezTo>
                  <a:pt x="1709" y="8790"/>
                  <a:pt x="1754" y="8805"/>
                  <a:pt x="1798" y="8805"/>
                </a:cubicBezTo>
                <a:cubicBezTo>
                  <a:pt x="1843" y="8805"/>
                  <a:pt x="1887" y="8790"/>
                  <a:pt x="1917" y="8761"/>
                </a:cubicBezTo>
                <a:lnTo>
                  <a:pt x="5215" y="5463"/>
                </a:lnTo>
                <a:lnTo>
                  <a:pt x="5977" y="6225"/>
                </a:lnTo>
                <a:lnTo>
                  <a:pt x="4977" y="7213"/>
                </a:lnTo>
                <a:cubicBezTo>
                  <a:pt x="4787" y="7415"/>
                  <a:pt x="4680" y="7630"/>
                  <a:pt x="4668" y="7856"/>
                </a:cubicBezTo>
                <a:cubicBezTo>
                  <a:pt x="4581" y="9489"/>
                  <a:pt x="2148" y="10471"/>
                  <a:pt x="955" y="10471"/>
                </a:cubicBezTo>
                <a:cubicBezTo>
                  <a:pt x="678" y="10471"/>
                  <a:pt x="468" y="10418"/>
                  <a:pt x="369" y="10308"/>
                </a:cubicBezTo>
                <a:lnTo>
                  <a:pt x="1334" y="9344"/>
                </a:lnTo>
                <a:cubicBezTo>
                  <a:pt x="1393" y="9285"/>
                  <a:pt x="1393" y="9165"/>
                  <a:pt x="1334" y="9106"/>
                </a:cubicBezTo>
                <a:cubicBezTo>
                  <a:pt x="1304" y="9076"/>
                  <a:pt x="1259" y="9061"/>
                  <a:pt x="1215" y="9061"/>
                </a:cubicBezTo>
                <a:cubicBezTo>
                  <a:pt x="1170" y="9061"/>
                  <a:pt x="1125" y="9076"/>
                  <a:pt x="1096" y="9106"/>
                </a:cubicBezTo>
                <a:lnTo>
                  <a:pt x="60" y="10154"/>
                </a:lnTo>
                <a:cubicBezTo>
                  <a:pt x="12" y="10189"/>
                  <a:pt x="0" y="10249"/>
                  <a:pt x="12" y="10308"/>
                </a:cubicBezTo>
                <a:cubicBezTo>
                  <a:pt x="119" y="10695"/>
                  <a:pt x="578" y="10799"/>
                  <a:pt x="1021" y="10799"/>
                </a:cubicBezTo>
                <a:cubicBezTo>
                  <a:pt x="1124" y="10799"/>
                  <a:pt x="1226" y="10794"/>
                  <a:pt x="1322" y="10785"/>
                </a:cubicBezTo>
                <a:cubicBezTo>
                  <a:pt x="2858" y="10630"/>
                  <a:pt x="4941" y="9499"/>
                  <a:pt x="5013" y="7868"/>
                </a:cubicBezTo>
                <a:cubicBezTo>
                  <a:pt x="5025" y="7558"/>
                  <a:pt x="5299" y="7427"/>
                  <a:pt x="6215" y="6475"/>
                </a:cubicBezTo>
                <a:cubicBezTo>
                  <a:pt x="6227" y="6487"/>
                  <a:pt x="6430" y="6737"/>
                  <a:pt x="6799" y="6737"/>
                </a:cubicBezTo>
                <a:cubicBezTo>
                  <a:pt x="6989" y="6737"/>
                  <a:pt x="7180" y="6665"/>
                  <a:pt x="7335" y="6522"/>
                </a:cubicBezTo>
                <a:lnTo>
                  <a:pt x="11276" y="2569"/>
                </a:lnTo>
                <a:cubicBezTo>
                  <a:pt x="11621" y="2260"/>
                  <a:pt x="11621" y="1784"/>
                  <a:pt x="11323" y="1486"/>
                </a:cubicBezTo>
                <a:lnTo>
                  <a:pt x="10061" y="224"/>
                </a:lnTo>
                <a:cubicBezTo>
                  <a:pt x="9912" y="75"/>
                  <a:pt x="9713" y="1"/>
                  <a:pt x="9513" y="1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dk1"/>
              </a:highlight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228600" y="3716800"/>
            <a:ext cx="858875" cy="8779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3" name="Google Shape;303;p37"/>
          <p:cNvGrpSpPr/>
          <p:nvPr/>
        </p:nvGrpSpPr>
        <p:grpSpPr>
          <a:xfrm>
            <a:off x="3041518" y="122903"/>
            <a:ext cx="5677303" cy="4246025"/>
            <a:chOff x="318493" y="601128"/>
            <a:chExt cx="5677303" cy="4246025"/>
          </a:xfrm>
        </p:grpSpPr>
        <p:sp>
          <p:nvSpPr>
            <p:cNvPr id="304" name="Google Shape;304;p37"/>
            <p:cNvSpPr/>
            <p:nvPr/>
          </p:nvSpPr>
          <p:spPr>
            <a:xfrm>
              <a:off x="318493" y="2350500"/>
              <a:ext cx="1538100" cy="442500"/>
            </a:xfrm>
            <a:prstGeom prst="roundRect">
              <a:avLst>
                <a:gd fmla="val 50000" name="adj"/>
              </a:avLst>
            </a:prstGeom>
            <a:solidFill>
              <a:srgbClr val="0944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Tumor</a:t>
              </a:r>
              <a:endParaRPr>
                <a:solidFill>
                  <a:srgbClr val="FFFFFF"/>
                </a:solidFill>
              </a:endParaRPr>
            </a:p>
          </p:txBody>
        </p:sp>
        <p:grpSp>
          <p:nvGrpSpPr>
            <p:cNvPr id="305" name="Google Shape;305;p37"/>
            <p:cNvGrpSpPr/>
            <p:nvPr/>
          </p:nvGrpSpPr>
          <p:grpSpPr>
            <a:xfrm>
              <a:off x="2333693" y="1364651"/>
              <a:ext cx="1538100" cy="2639250"/>
              <a:chOff x="2333693" y="1364651"/>
              <a:chExt cx="1538100" cy="2639250"/>
            </a:xfrm>
          </p:grpSpPr>
          <p:sp>
            <p:nvSpPr>
              <p:cNvPr id="306" name="Google Shape;306;p37"/>
              <p:cNvSpPr/>
              <p:nvPr/>
            </p:nvSpPr>
            <p:spPr>
              <a:xfrm>
                <a:off x="2333693" y="3561401"/>
                <a:ext cx="1538100" cy="442500"/>
              </a:xfrm>
              <a:prstGeom prst="roundRect">
                <a:avLst>
                  <a:gd fmla="val 50000" name="adj"/>
                </a:avLst>
              </a:prstGeom>
              <a:solidFill>
                <a:srgbClr val="0D5DD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rPr>
                  <a:t>Malignant</a:t>
                </a:r>
                <a:endParaRPr>
                  <a:solidFill>
                    <a:srgbClr val="FFFFFF"/>
                  </a:solidFill>
                </a:endParaRPr>
              </a:p>
            </p:txBody>
          </p:sp>
          <p:sp>
            <p:nvSpPr>
              <p:cNvPr id="307" name="Google Shape;307;p37"/>
              <p:cNvSpPr/>
              <p:nvPr/>
            </p:nvSpPr>
            <p:spPr>
              <a:xfrm>
                <a:off x="2333693" y="1364651"/>
                <a:ext cx="1538100" cy="442500"/>
              </a:xfrm>
              <a:prstGeom prst="roundRect">
                <a:avLst>
                  <a:gd fmla="val 50000" name="adj"/>
                </a:avLst>
              </a:prstGeom>
              <a:solidFill>
                <a:srgbClr val="0D5DD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rPr>
                  <a:t>Benign</a:t>
                </a:r>
                <a:endParaRPr>
                  <a:solidFill>
                    <a:srgbClr val="FFFFFF"/>
                  </a:solidFill>
                </a:endParaRPr>
              </a:p>
            </p:txBody>
          </p:sp>
        </p:grpSp>
        <p:cxnSp>
          <p:nvCxnSpPr>
            <p:cNvPr id="308" name="Google Shape;308;p37"/>
            <p:cNvCxnSpPr>
              <a:stCxn id="304" idx="3"/>
              <a:endCxn id="306" idx="1"/>
            </p:cNvCxnSpPr>
            <p:nvPr/>
          </p:nvCxnSpPr>
          <p:spPr>
            <a:xfrm>
              <a:off x="1856593" y="2571750"/>
              <a:ext cx="477000" cy="1210800"/>
            </a:xfrm>
            <a:prstGeom prst="bentConnector3">
              <a:avLst>
                <a:gd fmla="val 50010" name="adj1"/>
              </a:avLst>
            </a:prstGeom>
            <a:noFill/>
            <a:ln cap="flat" cmpd="sng" w="9525">
              <a:solidFill>
                <a:srgbClr val="C2C2C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09" name="Google Shape;309;p37"/>
            <p:cNvCxnSpPr>
              <a:stCxn id="307" idx="1"/>
              <a:endCxn id="304" idx="3"/>
            </p:cNvCxnSpPr>
            <p:nvPr/>
          </p:nvCxnSpPr>
          <p:spPr>
            <a:xfrm flipH="1">
              <a:off x="1856693" y="1585901"/>
              <a:ext cx="477000" cy="985800"/>
            </a:xfrm>
            <a:prstGeom prst="bentConnector3">
              <a:avLst>
                <a:gd fmla="val 50010" name="adj1"/>
              </a:avLst>
            </a:prstGeom>
            <a:noFill/>
            <a:ln cap="flat" cmpd="sng" w="9525">
              <a:solidFill>
                <a:srgbClr val="C2C2C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10" name="Google Shape;310;p37"/>
            <p:cNvCxnSpPr>
              <a:stCxn id="307" idx="3"/>
              <a:endCxn id="311" idx="1"/>
            </p:cNvCxnSpPr>
            <p:nvPr/>
          </p:nvCxnSpPr>
          <p:spPr>
            <a:xfrm>
              <a:off x="3871793" y="1585901"/>
              <a:ext cx="585900" cy="289200"/>
            </a:xfrm>
            <a:prstGeom prst="bentConnector3">
              <a:avLst>
                <a:gd fmla="val 50000" name="adj1"/>
              </a:avLst>
            </a:prstGeom>
            <a:noFill/>
            <a:ln cap="flat" cmpd="sng" w="9525">
              <a:solidFill>
                <a:srgbClr val="C2C2C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12" name="Google Shape;312;p37"/>
            <p:cNvCxnSpPr>
              <a:stCxn id="313" idx="1"/>
              <a:endCxn id="307" idx="3"/>
            </p:cNvCxnSpPr>
            <p:nvPr/>
          </p:nvCxnSpPr>
          <p:spPr>
            <a:xfrm flipH="1">
              <a:off x="3871797" y="822378"/>
              <a:ext cx="585900" cy="763500"/>
            </a:xfrm>
            <a:prstGeom prst="bentConnector3">
              <a:avLst>
                <a:gd fmla="val 50000" name="adj1"/>
              </a:avLst>
            </a:prstGeom>
            <a:noFill/>
            <a:ln cap="flat" cmpd="sng" w="9525">
              <a:solidFill>
                <a:srgbClr val="C2C2C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14" name="Google Shape;314;p37"/>
            <p:cNvCxnSpPr>
              <a:stCxn id="306" idx="3"/>
              <a:endCxn id="315" idx="1"/>
            </p:cNvCxnSpPr>
            <p:nvPr/>
          </p:nvCxnSpPr>
          <p:spPr>
            <a:xfrm flipH="1" rot="10800000">
              <a:off x="3871793" y="3561251"/>
              <a:ext cx="585900" cy="221400"/>
            </a:xfrm>
            <a:prstGeom prst="bentConnector3">
              <a:avLst>
                <a:gd fmla="val 50000" name="adj1"/>
              </a:avLst>
            </a:prstGeom>
            <a:noFill/>
            <a:ln cap="flat" cmpd="sng" w="9525">
              <a:solidFill>
                <a:srgbClr val="C2C2C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16" name="Google Shape;316;p37"/>
            <p:cNvCxnSpPr>
              <a:stCxn id="317" idx="1"/>
              <a:endCxn id="306" idx="3"/>
            </p:cNvCxnSpPr>
            <p:nvPr/>
          </p:nvCxnSpPr>
          <p:spPr>
            <a:xfrm flipH="1">
              <a:off x="3871797" y="3029003"/>
              <a:ext cx="585900" cy="753600"/>
            </a:xfrm>
            <a:prstGeom prst="bentConnector3">
              <a:avLst>
                <a:gd fmla="val 50000" name="adj1"/>
              </a:avLst>
            </a:prstGeom>
            <a:noFill/>
            <a:ln cap="flat" cmpd="sng" w="9525">
              <a:solidFill>
                <a:srgbClr val="C2C2C2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318" name="Google Shape;318;p37"/>
            <p:cNvGrpSpPr/>
            <p:nvPr/>
          </p:nvGrpSpPr>
          <p:grpSpPr>
            <a:xfrm>
              <a:off x="4457697" y="601128"/>
              <a:ext cx="1538100" cy="4246025"/>
              <a:chOff x="4457697" y="601128"/>
              <a:chExt cx="1538100" cy="4246025"/>
            </a:xfrm>
          </p:grpSpPr>
          <p:sp>
            <p:nvSpPr>
              <p:cNvPr id="313" name="Google Shape;313;p37"/>
              <p:cNvSpPr/>
              <p:nvPr/>
            </p:nvSpPr>
            <p:spPr>
              <a:xfrm>
                <a:off x="4457697" y="601128"/>
                <a:ext cx="1538100" cy="442500"/>
              </a:xfrm>
              <a:prstGeom prst="roundRect">
                <a:avLst>
                  <a:gd fmla="val 50000" name="adj"/>
                </a:avLst>
              </a:prstGeom>
              <a:solidFill>
                <a:srgbClr val="307BF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rPr>
                  <a:t>Adenosis (A)</a:t>
                </a:r>
                <a:endParaRPr>
                  <a:solidFill>
                    <a:srgbClr val="FFFFFF"/>
                  </a:solidFill>
                </a:endParaRPr>
              </a:p>
            </p:txBody>
          </p:sp>
          <p:sp>
            <p:nvSpPr>
              <p:cNvPr id="311" name="Google Shape;311;p37"/>
              <p:cNvSpPr/>
              <p:nvPr/>
            </p:nvSpPr>
            <p:spPr>
              <a:xfrm>
                <a:off x="4457697" y="1653715"/>
                <a:ext cx="1538100" cy="442500"/>
              </a:xfrm>
              <a:prstGeom prst="roundRect">
                <a:avLst>
                  <a:gd fmla="val 50000" name="adj"/>
                </a:avLst>
              </a:prstGeom>
              <a:solidFill>
                <a:srgbClr val="307BF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rPr>
                  <a:t>Fibroadenoma (F)</a:t>
                </a:r>
                <a:endParaRPr>
                  <a:solidFill>
                    <a:srgbClr val="FFFFFF"/>
                  </a:solidFill>
                </a:endParaRPr>
              </a:p>
            </p:txBody>
          </p:sp>
          <p:sp>
            <p:nvSpPr>
              <p:cNvPr id="317" name="Google Shape;317;p37"/>
              <p:cNvSpPr/>
              <p:nvPr/>
            </p:nvSpPr>
            <p:spPr>
              <a:xfrm>
                <a:off x="4457697" y="2807753"/>
                <a:ext cx="1538100" cy="442500"/>
              </a:xfrm>
              <a:prstGeom prst="roundRect">
                <a:avLst>
                  <a:gd fmla="val 50000" name="adj"/>
                </a:avLst>
              </a:prstGeom>
              <a:solidFill>
                <a:srgbClr val="307BF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rPr>
                  <a:t>Carcinoma (DC)</a:t>
                </a:r>
                <a:endParaRPr>
                  <a:solidFill>
                    <a:srgbClr val="FFFFFF"/>
                  </a:solidFill>
                </a:endParaRPr>
              </a:p>
            </p:txBody>
          </p:sp>
          <p:sp>
            <p:nvSpPr>
              <p:cNvPr id="315" name="Google Shape;315;p37"/>
              <p:cNvSpPr/>
              <p:nvPr/>
            </p:nvSpPr>
            <p:spPr>
              <a:xfrm>
                <a:off x="4457697" y="3340040"/>
                <a:ext cx="1538100" cy="442500"/>
              </a:xfrm>
              <a:prstGeom prst="roundRect">
                <a:avLst>
                  <a:gd fmla="val 50000" name="adj"/>
                </a:avLst>
              </a:prstGeom>
              <a:solidFill>
                <a:srgbClr val="307BF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rPr>
                  <a:t>Lobular Carcinoma (LC)</a:t>
                </a:r>
                <a:endParaRPr>
                  <a:solidFill>
                    <a:srgbClr val="FFFFFF"/>
                  </a:solidFill>
                </a:endParaRPr>
              </a:p>
            </p:txBody>
          </p:sp>
          <p:sp>
            <p:nvSpPr>
              <p:cNvPr id="319" name="Google Shape;319;p37"/>
              <p:cNvSpPr/>
              <p:nvPr/>
            </p:nvSpPr>
            <p:spPr>
              <a:xfrm>
                <a:off x="4457697" y="1085053"/>
                <a:ext cx="1538100" cy="442500"/>
              </a:xfrm>
              <a:prstGeom prst="roundRect">
                <a:avLst>
                  <a:gd fmla="val 50000" name="adj"/>
                </a:avLst>
              </a:prstGeom>
              <a:solidFill>
                <a:srgbClr val="307BF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rPr>
                  <a:t>Phyllodes Tumor (PT)</a:t>
                </a:r>
                <a:endParaRPr>
                  <a:solidFill>
                    <a:srgbClr val="FFFFFF"/>
                  </a:solidFill>
                </a:endParaRPr>
              </a:p>
            </p:txBody>
          </p:sp>
          <p:sp>
            <p:nvSpPr>
              <p:cNvPr id="320" name="Google Shape;320;p37"/>
              <p:cNvSpPr/>
              <p:nvPr/>
            </p:nvSpPr>
            <p:spPr>
              <a:xfrm>
                <a:off x="4457697" y="2167653"/>
                <a:ext cx="1538100" cy="442500"/>
              </a:xfrm>
              <a:prstGeom prst="roundRect">
                <a:avLst>
                  <a:gd fmla="val 50000" name="adj"/>
                </a:avLst>
              </a:prstGeom>
              <a:solidFill>
                <a:srgbClr val="307BF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rPr>
                  <a:t>Tubular Adenona (TA)</a:t>
                </a:r>
                <a:endParaRPr>
                  <a:solidFill>
                    <a:srgbClr val="FFFFFF"/>
                  </a:solidFill>
                </a:endParaRPr>
              </a:p>
            </p:txBody>
          </p:sp>
          <p:sp>
            <p:nvSpPr>
              <p:cNvPr id="321" name="Google Shape;321;p37"/>
              <p:cNvSpPr/>
              <p:nvPr/>
            </p:nvSpPr>
            <p:spPr>
              <a:xfrm>
                <a:off x="4457697" y="3872353"/>
                <a:ext cx="1538100" cy="442500"/>
              </a:xfrm>
              <a:prstGeom prst="roundRect">
                <a:avLst>
                  <a:gd fmla="val 50000" name="adj"/>
                </a:avLst>
              </a:prstGeom>
              <a:solidFill>
                <a:srgbClr val="307BF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rPr>
                  <a:t>Mucinous Carcinoma (MC)</a:t>
                </a:r>
                <a:endParaRPr>
                  <a:solidFill>
                    <a:srgbClr val="FFFFFF"/>
                  </a:solidFill>
                </a:endParaRPr>
              </a:p>
            </p:txBody>
          </p:sp>
          <p:sp>
            <p:nvSpPr>
              <p:cNvPr id="322" name="Google Shape;322;p37"/>
              <p:cNvSpPr/>
              <p:nvPr/>
            </p:nvSpPr>
            <p:spPr>
              <a:xfrm>
                <a:off x="4457697" y="4404653"/>
                <a:ext cx="1538100" cy="442500"/>
              </a:xfrm>
              <a:prstGeom prst="roundRect">
                <a:avLst>
                  <a:gd fmla="val 50000" name="adj"/>
                </a:avLst>
              </a:prstGeom>
              <a:solidFill>
                <a:srgbClr val="307BF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rPr>
                  <a:t>Papillary Carcinoma (PC)</a:t>
                </a:r>
                <a:endParaRPr>
                  <a:solidFill>
                    <a:srgbClr val="FFFFFF"/>
                  </a:solidFill>
                </a:endParaRPr>
              </a:p>
            </p:txBody>
          </p:sp>
        </p:grpSp>
        <p:cxnSp>
          <p:nvCxnSpPr>
            <p:cNvPr id="323" name="Google Shape;323;p37"/>
            <p:cNvCxnSpPr>
              <a:stCxn id="307" idx="3"/>
              <a:endCxn id="319" idx="1"/>
            </p:cNvCxnSpPr>
            <p:nvPr/>
          </p:nvCxnSpPr>
          <p:spPr>
            <a:xfrm flipH="1" rot="10800000">
              <a:off x="3871793" y="1306301"/>
              <a:ext cx="585900" cy="279600"/>
            </a:xfrm>
            <a:prstGeom prst="bentConnector3">
              <a:avLst>
                <a:gd fmla="val 50000" name="adj1"/>
              </a:avLst>
            </a:prstGeom>
            <a:noFill/>
            <a:ln cap="flat" cmpd="sng" w="9525">
              <a:solidFill>
                <a:srgbClr val="C2C2C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24" name="Google Shape;324;p37"/>
            <p:cNvCxnSpPr>
              <a:stCxn id="307" idx="3"/>
              <a:endCxn id="320" idx="1"/>
            </p:cNvCxnSpPr>
            <p:nvPr/>
          </p:nvCxnSpPr>
          <p:spPr>
            <a:xfrm>
              <a:off x="3871793" y="1585901"/>
              <a:ext cx="585900" cy="803100"/>
            </a:xfrm>
            <a:prstGeom prst="bentConnector3">
              <a:avLst>
                <a:gd fmla="val 50000" name="adj1"/>
              </a:avLst>
            </a:prstGeom>
            <a:noFill/>
            <a:ln cap="flat" cmpd="sng" w="9525">
              <a:solidFill>
                <a:srgbClr val="C2C2C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25" name="Google Shape;325;p37"/>
            <p:cNvCxnSpPr>
              <a:stCxn id="306" idx="3"/>
              <a:endCxn id="321" idx="1"/>
            </p:cNvCxnSpPr>
            <p:nvPr/>
          </p:nvCxnSpPr>
          <p:spPr>
            <a:xfrm>
              <a:off x="3871793" y="3782651"/>
              <a:ext cx="585900" cy="311100"/>
            </a:xfrm>
            <a:prstGeom prst="bentConnector3">
              <a:avLst>
                <a:gd fmla="val 50000" name="adj1"/>
              </a:avLst>
            </a:prstGeom>
            <a:noFill/>
            <a:ln cap="flat" cmpd="sng" w="9525">
              <a:solidFill>
                <a:srgbClr val="C2C2C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26" name="Google Shape;326;p37"/>
            <p:cNvCxnSpPr>
              <a:stCxn id="306" idx="3"/>
              <a:endCxn id="322" idx="1"/>
            </p:cNvCxnSpPr>
            <p:nvPr/>
          </p:nvCxnSpPr>
          <p:spPr>
            <a:xfrm>
              <a:off x="3871793" y="3782651"/>
              <a:ext cx="585900" cy="843300"/>
            </a:xfrm>
            <a:prstGeom prst="bentConnector3">
              <a:avLst>
                <a:gd fmla="val 50000" name="adj1"/>
              </a:avLst>
            </a:prstGeom>
            <a:noFill/>
            <a:ln cap="flat" cmpd="sng" w="9525">
              <a:solidFill>
                <a:srgbClr val="C2C2C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327" name="Google Shape;327;p37"/>
          <p:cNvSpPr txBox="1"/>
          <p:nvPr>
            <p:ph type="title"/>
          </p:nvPr>
        </p:nvSpPr>
        <p:spPr>
          <a:xfrm>
            <a:off x="0" y="95625"/>
            <a:ext cx="4478100" cy="183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Classification </a:t>
            </a:r>
            <a:r>
              <a:rPr lang="en" sz="4800"/>
              <a:t>Labels</a:t>
            </a:r>
            <a:endParaRPr sz="48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Epidemiology Study on Infectious Diseases Thesis Defense by Slidesgo">
  <a:themeElements>
    <a:clrScheme name="Simple Light">
      <a:dk1>
        <a:srgbClr val="345CAC"/>
      </a:dk1>
      <a:lt1>
        <a:srgbClr val="F4F2E6"/>
      </a:lt1>
      <a:dk2>
        <a:srgbClr val="B2D6E6"/>
      </a:dk2>
      <a:lt2>
        <a:srgbClr val="D0E7E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45CA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